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audio1.bin" ContentType="audio/unknown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audio2.bin" ContentType="audio/unknown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audio3.bin" ContentType="audio/unknown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notesMasterIdLst>
    <p:notesMasterId r:id="rId165"/>
  </p:notesMasterIdLst>
  <p:handoutMasterIdLst>
    <p:handoutMasterId r:id="rId166"/>
  </p:handoutMasterIdLst>
  <p:sldIdLst>
    <p:sldId id="606" r:id="rId2"/>
    <p:sldId id="502" r:id="rId3"/>
    <p:sldId id="607" r:id="rId4"/>
    <p:sldId id="608" r:id="rId5"/>
    <p:sldId id="609" r:id="rId6"/>
    <p:sldId id="506" r:id="rId7"/>
    <p:sldId id="513" r:id="rId8"/>
    <p:sldId id="611" r:id="rId9"/>
    <p:sldId id="501" r:id="rId10"/>
    <p:sldId id="359" r:id="rId11"/>
    <p:sldId id="257" r:id="rId12"/>
    <p:sldId id="259" r:id="rId13"/>
    <p:sldId id="260" r:id="rId14"/>
    <p:sldId id="435" r:id="rId15"/>
    <p:sldId id="401" r:id="rId16"/>
    <p:sldId id="261" r:id="rId17"/>
    <p:sldId id="612" r:id="rId18"/>
    <p:sldId id="436" r:id="rId19"/>
    <p:sldId id="450" r:id="rId20"/>
    <p:sldId id="305" r:id="rId21"/>
    <p:sldId id="437" r:id="rId22"/>
    <p:sldId id="438" r:id="rId23"/>
    <p:sldId id="262" r:id="rId24"/>
    <p:sldId id="264" r:id="rId25"/>
    <p:sldId id="509" r:id="rId26"/>
    <p:sldId id="408" r:id="rId27"/>
    <p:sldId id="613" r:id="rId28"/>
    <p:sldId id="409" r:id="rId29"/>
    <p:sldId id="410" r:id="rId30"/>
    <p:sldId id="411" r:id="rId31"/>
    <p:sldId id="407" r:id="rId32"/>
    <p:sldId id="589" r:id="rId33"/>
    <p:sldId id="619" r:id="rId34"/>
    <p:sldId id="615" r:id="rId35"/>
    <p:sldId id="617" r:id="rId36"/>
    <p:sldId id="616" r:id="rId37"/>
    <p:sldId id="412" r:id="rId38"/>
    <p:sldId id="451" r:id="rId39"/>
    <p:sldId id="403" r:id="rId40"/>
    <p:sldId id="514" r:id="rId41"/>
    <p:sldId id="402" r:id="rId42"/>
    <p:sldId id="453" r:id="rId43"/>
    <p:sldId id="416" r:id="rId44"/>
    <p:sldId id="417" r:id="rId45"/>
    <p:sldId id="620" r:id="rId46"/>
    <p:sldId id="621" r:id="rId47"/>
    <p:sldId id="418" r:id="rId48"/>
    <p:sldId id="420" r:id="rId49"/>
    <p:sldId id="618" r:id="rId50"/>
    <p:sldId id="421" r:id="rId51"/>
    <p:sldId id="456" r:id="rId52"/>
    <p:sldId id="623" r:id="rId53"/>
    <p:sldId id="429" r:id="rId54"/>
    <p:sldId id="422" r:id="rId55"/>
    <p:sldId id="622" r:id="rId56"/>
    <p:sldId id="455" r:id="rId57"/>
    <p:sldId id="499" r:id="rId58"/>
    <p:sldId id="515" r:id="rId59"/>
    <p:sldId id="424" r:id="rId60"/>
    <p:sldId id="425" r:id="rId61"/>
    <p:sldId id="426" r:id="rId62"/>
    <p:sldId id="626" r:id="rId63"/>
    <p:sldId id="624" r:id="rId64"/>
    <p:sldId id="423" r:id="rId65"/>
    <p:sldId id="520" r:id="rId66"/>
    <p:sldId id="628" r:id="rId67"/>
    <p:sldId id="627" r:id="rId68"/>
    <p:sldId id="625" r:id="rId69"/>
    <p:sldId id="528" r:id="rId70"/>
    <p:sldId id="530" r:id="rId71"/>
    <p:sldId id="531" r:id="rId72"/>
    <p:sldId id="576" r:id="rId73"/>
    <p:sldId id="575" r:id="rId74"/>
    <p:sldId id="629" r:id="rId75"/>
    <p:sldId id="631" r:id="rId76"/>
    <p:sldId id="632" r:id="rId77"/>
    <p:sldId id="458" r:id="rId78"/>
    <p:sldId id="459" r:id="rId79"/>
    <p:sldId id="567" r:id="rId80"/>
    <p:sldId id="427" r:id="rId81"/>
    <p:sldId id="428" r:id="rId82"/>
    <p:sldId id="460" r:id="rId83"/>
    <p:sldId id="532" r:id="rId84"/>
    <p:sldId id="462" r:id="rId85"/>
    <p:sldId id="464" r:id="rId86"/>
    <p:sldId id="465" r:id="rId87"/>
    <p:sldId id="466" r:id="rId88"/>
    <p:sldId id="467" r:id="rId89"/>
    <p:sldId id="592" r:id="rId90"/>
    <p:sldId id="468" r:id="rId91"/>
    <p:sldId id="463" r:id="rId92"/>
    <p:sldId id="469" r:id="rId93"/>
    <p:sldId id="470" r:id="rId94"/>
    <p:sldId id="634" r:id="rId95"/>
    <p:sldId id="635" r:id="rId96"/>
    <p:sldId id="471" r:id="rId97"/>
    <p:sldId id="490" r:id="rId98"/>
    <p:sldId id="472" r:id="rId99"/>
    <p:sldId id="473" r:id="rId100"/>
    <p:sldId id="474" r:id="rId101"/>
    <p:sldId id="476" r:id="rId102"/>
    <p:sldId id="633" r:id="rId103"/>
    <p:sldId id="475" r:id="rId104"/>
    <p:sldId id="559" r:id="rId105"/>
    <p:sldId id="477" r:id="rId106"/>
    <p:sldId id="478" r:id="rId107"/>
    <p:sldId id="599" r:id="rId108"/>
    <p:sldId id="486" r:id="rId109"/>
    <p:sldId id="487" r:id="rId110"/>
    <p:sldId id="492" r:id="rId111"/>
    <p:sldId id="488" r:id="rId112"/>
    <p:sldId id="489" r:id="rId113"/>
    <p:sldId id="539" r:id="rId114"/>
    <p:sldId id="594" r:id="rId115"/>
    <p:sldId id="602" r:id="rId116"/>
    <p:sldId id="603" r:id="rId117"/>
    <p:sldId id="481" r:id="rId118"/>
    <p:sldId id="600" r:id="rId119"/>
    <p:sldId id="479" r:id="rId120"/>
    <p:sldId id="480" r:id="rId121"/>
    <p:sldId id="593" r:id="rId122"/>
    <p:sldId id="586" r:id="rId123"/>
    <p:sldId id="572" r:id="rId124"/>
    <p:sldId id="483" r:id="rId125"/>
    <p:sldId id="604" r:id="rId126"/>
    <p:sldId id="590" r:id="rId127"/>
    <p:sldId id="601" r:id="rId128"/>
    <p:sldId id="571" r:id="rId129"/>
    <p:sldId id="573" r:id="rId130"/>
    <p:sldId id="482" r:id="rId131"/>
    <p:sldId id="585" r:id="rId132"/>
    <p:sldId id="591" r:id="rId133"/>
    <p:sldId id="452" r:id="rId134"/>
    <p:sldId id="554" r:id="rId135"/>
    <p:sldId id="560" r:id="rId136"/>
    <p:sldId id="563" r:id="rId137"/>
    <p:sldId id="484" r:id="rId138"/>
    <p:sldId id="568" r:id="rId139"/>
    <p:sldId id="564" r:id="rId140"/>
    <p:sldId id="577" r:id="rId141"/>
    <p:sldId id="579" r:id="rId142"/>
    <p:sldId id="598" r:id="rId143"/>
    <p:sldId id="344" r:id="rId144"/>
    <p:sldId id="570" r:id="rId145"/>
    <p:sldId id="595" r:id="rId146"/>
    <p:sldId id="597" r:id="rId147"/>
    <p:sldId id="596" r:id="rId148"/>
    <p:sldId id="578" r:id="rId149"/>
    <p:sldId id="581" r:id="rId150"/>
    <p:sldId id="583" r:id="rId151"/>
    <p:sldId id="557" r:id="rId152"/>
    <p:sldId id="493" r:id="rId153"/>
    <p:sldId id="545" r:id="rId154"/>
    <p:sldId id="374" r:id="rId155"/>
    <p:sldId id="375" r:id="rId156"/>
    <p:sldId id="376" r:id="rId157"/>
    <p:sldId id="367" r:id="rId158"/>
    <p:sldId id="569" r:id="rId159"/>
    <p:sldId id="561" r:id="rId160"/>
    <p:sldId id="381" r:id="rId161"/>
    <p:sldId id="383" r:id="rId162"/>
    <p:sldId id="378" r:id="rId163"/>
    <p:sldId id="379" r:id="rId16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clrMru>
    <a:srgbClr val="CA40CD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26" autoAdjust="0"/>
    <p:restoredTop sz="94660"/>
  </p:normalViewPr>
  <p:slideViewPr>
    <p:cSldViewPr>
      <p:cViewPr>
        <p:scale>
          <a:sx n="75" d="100"/>
          <a:sy n="75" d="100"/>
        </p:scale>
        <p:origin x="-192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0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notesMaster" Target="notesMasters/notesMaster1.xml"/><Relationship Id="rId166" Type="http://schemas.openxmlformats.org/officeDocument/2006/relationships/handoutMaster" Target="handoutMasters/handoutMaster1.xml"/><Relationship Id="rId167" Type="http://schemas.openxmlformats.org/officeDocument/2006/relationships/printerSettings" Target="printerSettings/printerSettings1.bin"/><Relationship Id="rId168" Type="http://schemas.openxmlformats.org/officeDocument/2006/relationships/presProps" Target="presProps.xml"/><Relationship Id="rId169" Type="http://schemas.openxmlformats.org/officeDocument/2006/relationships/viewProps" Target="viewProp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theme" Target="theme/theme1.xml"/><Relationship Id="rId171" Type="http://schemas.openxmlformats.org/officeDocument/2006/relationships/tableStyles" Target="tableStyles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05740-D8F7-3D44-B550-19E4FC812B53}" type="datetimeFigureOut">
              <a:rPr lang="en-US" smtClean="0"/>
              <a:t>10/2/14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EF0A5-1900-7E4D-B84D-448148791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504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8AA92876-D561-864C-9D65-643795F7BA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09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020049-780C-8B44-9651-6B4A56E62A2D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299807B0-13E5-3E4C-A6B2-E1CD890D900E}" type="slidenum">
              <a:rPr lang="en-US" sz="1200"/>
              <a:pPr algn="r"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0C0AF7-B531-FF43-BC5F-D44067B888E1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7578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93939056-3833-5544-8FD8-E6F5C772D6F0}" type="slidenum">
              <a:rPr lang="en-US" sz="1200"/>
              <a:pPr algn="r"/>
              <a:t>48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96D463-93AE-134D-8585-9DC607D2EBF2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7885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47C40969-8813-8B48-9FDF-0EBAC6A1A79B}" type="slidenum">
              <a:rPr lang="en-US" sz="1200"/>
              <a:pPr algn="r"/>
              <a:t>51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F8C17A-0983-614E-8CA2-AF9AABCDD6C4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8397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1C056E8-B183-FC40-9543-9E754BD5D681}" type="slidenum">
              <a:rPr lang="en-US" sz="1200"/>
              <a:pPr algn="r"/>
              <a:t>54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580982-9511-B740-86D9-85C65A4F6D94}" type="slidenum">
              <a:rPr lang="en-US"/>
              <a:pPr>
                <a:defRPr/>
              </a:pPr>
              <a:t>59</a:t>
            </a:fld>
            <a:endParaRPr lang="en-US"/>
          </a:p>
        </p:txBody>
      </p:sp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8909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40413CB8-F0D0-314C-8887-44491D0E94FC}" type="slidenum">
              <a:rPr lang="en-US" sz="1200"/>
              <a:pPr algn="r"/>
              <a:t>59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3892FB-04CA-D84E-9EC7-DFAFCC9FCC08}" type="slidenum">
              <a:rPr lang="en-US"/>
              <a:pPr>
                <a:defRPr/>
              </a:pPr>
              <a:t>60</a:t>
            </a:fld>
            <a:endParaRPr lang="en-US"/>
          </a:p>
        </p:txBody>
      </p:sp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9114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3309E7A-FBDF-3446-B869-E72CC3E6B6F5}" type="slidenum">
              <a:rPr lang="en-US" sz="1200"/>
              <a:pPr algn="r"/>
              <a:t>60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231AB5-A931-C84B-9D73-335DA1B0AA30}" type="slidenum">
              <a:rPr lang="en-US"/>
              <a:pPr>
                <a:defRPr/>
              </a:pPr>
              <a:t>80</a:t>
            </a:fld>
            <a:endParaRPr lang="en-US"/>
          </a:p>
        </p:txBody>
      </p:sp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9728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EC932FEF-BF78-EF42-B767-68DDCBED245A}" type="slidenum">
              <a:rPr lang="en-US" sz="1200"/>
              <a:pPr algn="r"/>
              <a:t>80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304817-A7EA-E34C-B876-6815C24DA655}" type="slidenum">
              <a:rPr lang="en-US"/>
              <a:pPr>
                <a:defRPr/>
              </a:pPr>
              <a:t>86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CC502B-122B-CF4C-8C6B-122EACFCEA4D}" type="slidenum">
              <a:rPr lang="en-US"/>
              <a:pPr>
                <a:defRPr/>
              </a:pPr>
              <a:t>105</a:t>
            </a:fld>
            <a:endParaRPr lang="en-US"/>
          </a:p>
        </p:txBody>
      </p:sp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11878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EA2DFA04-373F-694F-8846-91906ABB963D}" type="slidenum">
              <a:rPr lang="en-US" sz="1200"/>
              <a:pPr algn="r"/>
              <a:t>105</a:t>
            </a:fld>
            <a:endParaRPr 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92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92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DDC364E-CFBE-5A43-863C-5D41E0BDF15D}" type="slidenum">
              <a:rPr lang="en-US" sz="1200"/>
              <a:pPr/>
              <a:t>128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233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4B41DF-99E0-CA49-91D9-113A187AAE1D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807B544C-C8D1-8349-9A5C-799656DF1F3A}" type="slidenum">
              <a:rPr lang="en-US" sz="1200"/>
              <a:pPr algn="r"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73C3DB3-CFDC-464D-B9BE-A1C980E6CC60}" type="slidenum">
              <a:rPr lang="en-US"/>
              <a:pPr>
                <a:defRPr/>
              </a:pPr>
              <a:t>161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E17D2F-CF70-E64B-A00A-0A3D37E02DCC}" type="slidenum">
              <a:rPr lang="en-US"/>
              <a:pPr>
                <a:defRPr/>
              </a:pPr>
              <a:t>163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C152AE-A89E-6C47-9C1E-E33E91AAA11B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3277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03C1404F-A0C4-A944-87B4-08301D2162F1}" type="slidenum">
              <a:rPr lang="en-US" sz="1200"/>
              <a:pPr algn="r"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DBA26B-CBD6-204D-9E56-8D4E89BB06C9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7779FA3-BA49-3149-B358-B32BE67BDEE9}" type="slidenum">
              <a:rPr lang="en-US" sz="1200"/>
              <a:pPr algn="r"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6ADCC6-D301-944A-B249-77521E47AEF0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80FD0962-7590-0545-ADB0-241D0E4F68FC}" type="slidenum">
              <a:rPr lang="en-US" sz="1200"/>
              <a:pPr algn="r"/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1684CE-0052-A642-9402-8C1F4B1EA1E7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5530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61B511D0-ECBC-444D-BE2C-C19FB236F07D}" type="slidenum">
              <a:rPr lang="en-US" sz="1200"/>
              <a:pPr algn="r"/>
              <a:t>26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FF4363-915D-B44E-8F61-0A264D091543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5939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A8682BF6-E402-8E4D-9BEB-13FDC3C0A211}" type="slidenum">
              <a:rPr lang="en-US" sz="1200"/>
              <a:pPr algn="r"/>
              <a:t>30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EA2B19-8D4F-5A42-B6F0-56E9564FBE2C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6144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E22199EC-C36A-5A4B-B2FC-F3B4CE5B6AA3}" type="slidenum">
              <a:rPr lang="en-US" sz="1200"/>
              <a:pPr algn="r"/>
              <a:t>31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365A05-6607-BB48-9391-14EF104DEF8C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en-US" smtClean="0">
              <a:cs typeface="+mn-cs"/>
            </a:endParaRPr>
          </a:p>
        </p:txBody>
      </p:sp>
      <p:sp>
        <p:nvSpPr>
          <p:cNvPr id="7168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96CDD69C-AFD7-AA40-8015-2C4819973393}" type="slidenum">
              <a:rPr lang="en-US" sz="1200"/>
              <a:pPr algn="r"/>
              <a:t>43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01 h 2182"/>
                <a:gd name="T4" fmla="*/ 23968 w 4897"/>
                <a:gd name="T5" fmla="*/ 101 h 2182"/>
                <a:gd name="T6" fmla="*/ 2396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7988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7988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54412-6986-F44E-B0F3-769C4CB102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741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91ADD-5B49-7348-ABD4-68E1898BB2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969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454E8-5C6D-1A4D-B15C-C6B1B6CF7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0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09E88-349B-1448-8629-8CFA75F09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53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E63E1-627D-2B42-9D66-A6A521BEA8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752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B1DE5-C6AA-C549-8B15-4E5120F740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653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236EB-78F4-5048-8CDD-61A38F7B38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791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F29D3-6B3C-6A4A-8CCF-B140CE7EC7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287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0AF28-9299-B74D-9D45-D84A751F0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61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7D80C-E41D-2248-A7D5-CA1238E52C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77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71C35-40F8-9346-A7CC-555D339544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994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 h 2182"/>
                <a:gd name="T4" fmla="*/ 23968 w 4897"/>
                <a:gd name="T5" fmla="*/ 1 h 2182"/>
                <a:gd name="T6" fmla="*/ 2396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 h 2182"/>
                <a:gd name="T4" fmla="*/ 23968 w 4897"/>
                <a:gd name="T5" fmla="*/ 1 h 2182"/>
                <a:gd name="T6" fmla="*/ 2396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85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885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885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885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885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7885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6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6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0344C0A0-6FE1-8E4D-9EB6-D4C9A7E0FC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886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886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48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8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myORDWVzNhc" TargetMode="External"/><Relationship Id="rId3" Type="http://schemas.openxmlformats.org/officeDocument/2006/relationships/hyperlink" Target="http://www.youtube.com/watch?v=XTUm-75-PL4" TargetMode="Externa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PILzvT3spCQ" TargetMode="Externa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y.hrw.com/sh/hm2/0030724872/student/ch02/sec02/qc06/hm202_02_q06fs.htm" TargetMode="External"/><Relationship Id="rId3" Type="http://schemas.openxmlformats.org/officeDocument/2006/relationships/image" Target="../media/image8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ellowtang.org/chemistry.php" TargetMode="External"/><Relationship Id="rId3" Type="http://schemas.openxmlformats.org/officeDocument/2006/relationships/hyperlink" Target="http://www.yellowtang.org/animations/enzyme_temperature.dcr" TargetMode="Externa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3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3/sec03/qc08/hm203_03_q08fs.htm" TargetMode="External"/><Relationship Id="rId4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jpeg"/><Relationship Id="rId3" Type="http://schemas.openxmlformats.org/officeDocument/2006/relationships/image" Target="../media/image77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2/sec03/qc05/hm202_03_q05fs.htm" TargetMode="External"/><Relationship Id="rId4" Type="http://schemas.openxmlformats.org/officeDocument/2006/relationships/hyperlink" Target="http://my.hrw.com/sh/hm2/0030724872/student/ch02/sec03/qc06/hm202_03_q06fs.htm" TargetMode="External"/><Relationship Id="rId5" Type="http://schemas.openxmlformats.org/officeDocument/2006/relationships/hyperlink" Target="http://my.hrw.com/sh/hm2/0030724872/student/ch02/sec03/qc07/hm202_03_q07fs.htm" TargetMode="External"/><Relationship Id="rId6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TFBXJ3Zd_4" TargetMode="External"/><Relationship Id="rId4" Type="http://schemas.openxmlformats.org/officeDocument/2006/relationships/hyperlink" Target="http://www.youtube.com/watch?v=RAFcZo8dTcU" TargetMode="External"/><Relationship Id="rId5" Type="http://schemas.openxmlformats.org/officeDocument/2006/relationships/hyperlink" Target="http://www.youtube.com/watch?v=d2geiGKFveE" TargetMode="External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2/sec01/qc12/hm202_01_q12fs.htm" TargetMode="External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y.hrw.com/sh/hm2/0030724872/student/ch02/sec01/qc07/hm202_01_q07fs.htm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2.bin"/><Relationship Id="rId3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bin"/><Relationship Id="rId4" Type="http://schemas.openxmlformats.org/officeDocument/2006/relationships/hyperlink" Target="http://my.hrw.com/sh/hm2/0030724872/student/ch02/sec01/qc09/hm202_01_q09fs.htm" TargetMode="External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ellowtang.org/animations/bond_types.swf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3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ellowtang.org/animations/bond_types.sw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feature=endscreen&amp;NR=1&amp;v=Hm52rkh68JA" TargetMode="External"/><Relationship Id="rId4" Type="http://schemas.openxmlformats.org/officeDocument/2006/relationships/hyperlink" Target="http://www.youtube.com/watch?v=oAY3yISf-24" TargetMode="External"/><Relationship Id="rId5" Type="http://schemas.openxmlformats.org/officeDocument/2006/relationships/hyperlink" Target="http://www.youtube.com/watch?v=ntQ7qGilqZE" TargetMode="External"/><Relationship Id="rId6" Type="http://schemas.openxmlformats.org/officeDocument/2006/relationships/hyperlink" Target="http://www.youtube.com/watch?v=3xWEN8O1oAs" TargetMode="External"/><Relationship Id="rId7" Type="http://schemas.openxmlformats.org/officeDocument/2006/relationships/hyperlink" Target="http://www.youtube.com/watch?v=MsHASky85cI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u5AxlJSiEEs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7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DZrjXSsfxMQ" TargetMode="External"/><Relationship Id="rId3" Type="http://schemas.openxmlformats.org/officeDocument/2006/relationships/hyperlink" Target="http://www.youtube.com/watch?v=pimZMS-B4dQ" TargetMode="Externa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eg"/><Relationship Id="rId3" Type="http://schemas.openxmlformats.org/officeDocument/2006/relationships/image" Target="../media/image57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C9LHjV48e9s" TargetMode="Externa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N9euz9jzwc&amp;feature=related" TargetMode="External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Relationship Id="rId3" Type="http://schemas.openxmlformats.org/officeDocument/2006/relationships/image" Target="../media/image72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3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jpe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66kuhJkQCVM" TargetMode="External"/><Relationship Id="rId3" Type="http://schemas.openxmlformats.org/officeDocument/2006/relationships/hyperlink" Target="http://www.youtube.com/watch?v=Rtcf6Pjahec" TargetMode="Externa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244475"/>
            <a:ext cx="2212975" cy="1431925"/>
          </a:xfrm>
        </p:spPr>
        <p:txBody>
          <a:bodyPr/>
          <a:lstStyle/>
          <a:p>
            <a:r>
              <a:rPr lang="en-US" dirty="0" smtClean="0"/>
              <a:t>9/17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229600" cy="4525962"/>
          </a:xfrm>
        </p:spPr>
        <p:txBody>
          <a:bodyPr/>
          <a:lstStyle/>
          <a:p>
            <a:r>
              <a:rPr lang="en-US" dirty="0" smtClean="0"/>
              <a:t>What is evolution?</a:t>
            </a:r>
            <a:endParaRPr lang="en-US" dirty="0"/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Go over the test</a:t>
            </a:r>
          </a:p>
          <a:p>
            <a:pPr lvl="1"/>
            <a:r>
              <a:rPr lang="en-US" dirty="0" smtClean="0"/>
              <a:t>Start the next chapter</a:t>
            </a:r>
          </a:p>
          <a:p>
            <a:pPr lvl="1"/>
            <a:r>
              <a:rPr lang="en-US" dirty="0" smtClean="0"/>
              <a:t>Check the grade</a:t>
            </a:r>
            <a:br>
              <a:rPr lang="en-US" dirty="0" smtClean="0"/>
            </a:br>
            <a:r>
              <a:rPr lang="en-US" dirty="0" smtClean="0"/>
              <a:t>sheet!!!</a:t>
            </a:r>
            <a:endParaRPr lang="en-US" dirty="0"/>
          </a:p>
        </p:txBody>
      </p:sp>
      <p:pic>
        <p:nvPicPr>
          <p:cNvPr id="4" name="Picture 3" descr="Screen Shot 2013-09-12 at 7.08.58 A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511617"/>
            <a:ext cx="5334000" cy="331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743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46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46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6388"/>
            <a:ext cx="9144000" cy="52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381000"/>
            <a:ext cx="8610600" cy="5715000"/>
          </a:xfrm>
        </p:spPr>
        <p:txBody>
          <a:bodyPr/>
          <a:lstStyle/>
          <a:p>
            <a:pPr eaLnBrk="1" hangingPunct="1">
              <a:defRPr/>
            </a:pPr>
            <a:r>
              <a:rPr lang="ja-JP" altLang="en-US" dirty="0" smtClean="0">
                <a:latin typeface="Arial"/>
                <a:cs typeface="+mn-cs"/>
              </a:rPr>
              <a:t>“</a:t>
            </a:r>
            <a:r>
              <a:rPr lang="en-US" u="sng" dirty="0" smtClean="0">
                <a:cs typeface="+mn-cs"/>
              </a:rPr>
              <a:t>Pop Test</a:t>
            </a:r>
            <a:r>
              <a:rPr lang="ja-JP" altLang="en-US" dirty="0" smtClean="0">
                <a:latin typeface="Arial"/>
                <a:cs typeface="+mn-cs"/>
              </a:rPr>
              <a:t>”</a:t>
            </a:r>
            <a:r>
              <a:rPr lang="en-US" dirty="0" smtClean="0">
                <a:cs typeface="+mn-cs"/>
              </a:rPr>
              <a:t> </a:t>
            </a:r>
            <a:r>
              <a:rPr lang="en-US" dirty="0" smtClean="0">
                <a:cs typeface="+mn-cs"/>
              </a:rPr>
              <a:t>– single </a:t>
            </a:r>
            <a:r>
              <a:rPr lang="en-US" dirty="0" smtClean="0">
                <a:cs typeface="+mn-cs"/>
              </a:rPr>
              <a:t>replacement reaction</a:t>
            </a:r>
          </a:p>
          <a:p>
            <a:pPr eaLnBrk="1" hangingPunct="1">
              <a:defRPr/>
            </a:pPr>
            <a:r>
              <a:rPr lang="en-US" b="1" dirty="0" smtClean="0">
                <a:cs typeface="+mn-cs"/>
              </a:rPr>
              <a:t>Zn + </a:t>
            </a:r>
            <a:r>
              <a:rPr lang="en-US" b="1" dirty="0" err="1" smtClean="0">
                <a:cs typeface="+mn-cs"/>
              </a:rPr>
              <a:t>HCl</a:t>
            </a:r>
            <a:r>
              <a:rPr lang="en-US" b="1" dirty="0" smtClean="0">
                <a:cs typeface="+mn-cs"/>
              </a:rPr>
              <a:t> </a:t>
            </a:r>
            <a:r>
              <a:rPr lang="en-US" b="1" dirty="0" smtClean="0">
                <a:cs typeface="+mn-cs"/>
                <a:sym typeface="Wingdings"/>
              </a:rPr>
              <a:t> </a:t>
            </a:r>
            <a:r>
              <a:rPr lang="en-US" b="1" dirty="0" err="1" smtClean="0">
                <a:cs typeface="+mn-cs"/>
                <a:sym typeface="Wingdings"/>
              </a:rPr>
              <a:t>ZnCl</a:t>
            </a:r>
            <a:r>
              <a:rPr lang="en-US" b="1" dirty="0" smtClean="0">
                <a:cs typeface="+mn-cs"/>
                <a:sym typeface="Wingdings"/>
              </a:rPr>
              <a:t> + </a:t>
            </a:r>
            <a:r>
              <a:rPr lang="en-US" b="1" dirty="0" smtClean="0">
                <a:sym typeface="Wingdings" charset="0"/>
              </a:rPr>
              <a:t>H</a:t>
            </a:r>
            <a:r>
              <a:rPr lang="en-US" b="1" baseline="-25000" dirty="0" smtClean="0">
                <a:sym typeface="Wingdings" charset="0"/>
              </a:rPr>
              <a:t>2</a:t>
            </a:r>
            <a:endParaRPr lang="en-US" b="1" dirty="0" smtClean="0">
              <a:cs typeface="+mn-cs"/>
            </a:endParaRPr>
          </a:p>
          <a:p>
            <a:pPr eaLnBrk="1" hangingPunct="1">
              <a:defRPr/>
            </a:pPr>
            <a:r>
              <a:rPr lang="en-US" b="1" dirty="0">
                <a:cs typeface="+mn-cs"/>
              </a:rPr>
              <a:t>(</a:t>
            </a:r>
            <a:r>
              <a:rPr lang="en-US" b="1" dirty="0" smtClean="0">
                <a:cs typeface="+mn-cs"/>
              </a:rPr>
              <a:t>3Mg </a:t>
            </a:r>
            <a:r>
              <a:rPr lang="en-US" b="1" dirty="0" smtClean="0">
                <a:cs typeface="+mn-cs"/>
              </a:rPr>
              <a:t>+ 2H</a:t>
            </a:r>
            <a:r>
              <a:rPr lang="en-US" b="1" baseline="-25000" dirty="0" smtClean="0">
                <a:cs typeface="+mn-cs"/>
              </a:rPr>
              <a:t>3</a:t>
            </a:r>
            <a:r>
              <a:rPr lang="en-US" b="1" dirty="0" smtClean="0">
                <a:cs typeface="+mn-cs"/>
              </a:rPr>
              <a:t>PO</a:t>
            </a:r>
            <a:r>
              <a:rPr lang="en-US" b="1" baseline="-25000" dirty="0" smtClean="0">
                <a:cs typeface="+mn-cs"/>
              </a:rPr>
              <a:t>4</a:t>
            </a:r>
            <a:r>
              <a:rPr lang="en-US" b="1" dirty="0" smtClean="0">
                <a:cs typeface="+mn-cs"/>
              </a:rPr>
              <a:t> </a:t>
            </a:r>
            <a:r>
              <a:rPr lang="en-US" b="1" dirty="0" smtClean="0">
                <a:cs typeface="+mn-cs"/>
                <a:sym typeface="Wingdings" charset="0"/>
              </a:rPr>
              <a:t> Mg</a:t>
            </a:r>
            <a:r>
              <a:rPr lang="en-US" b="1" baseline="-25000" dirty="0" smtClean="0">
                <a:cs typeface="+mn-cs"/>
                <a:sym typeface="Wingdings" charset="0"/>
              </a:rPr>
              <a:t>3</a:t>
            </a:r>
            <a:r>
              <a:rPr lang="en-US" b="1" dirty="0" smtClean="0">
                <a:cs typeface="+mn-cs"/>
                <a:sym typeface="Wingdings" charset="0"/>
              </a:rPr>
              <a:t>(PO</a:t>
            </a:r>
            <a:r>
              <a:rPr lang="en-US" b="1" baseline="-25000" dirty="0" smtClean="0">
                <a:cs typeface="+mn-cs"/>
                <a:sym typeface="Wingdings" charset="0"/>
              </a:rPr>
              <a:t>4</a:t>
            </a:r>
            <a:r>
              <a:rPr lang="en-US" b="1" dirty="0" smtClean="0">
                <a:cs typeface="+mn-cs"/>
                <a:sym typeface="Wingdings" charset="0"/>
              </a:rPr>
              <a:t>)</a:t>
            </a:r>
            <a:r>
              <a:rPr lang="en-US" b="1" baseline="-25000" dirty="0" smtClean="0">
                <a:cs typeface="+mn-cs"/>
                <a:sym typeface="Wingdings" charset="0"/>
              </a:rPr>
              <a:t>2</a:t>
            </a:r>
            <a:r>
              <a:rPr lang="en-US" b="1" dirty="0" smtClean="0">
                <a:cs typeface="+mn-cs"/>
                <a:sym typeface="Wingdings" charset="0"/>
              </a:rPr>
              <a:t> + </a:t>
            </a:r>
            <a:r>
              <a:rPr lang="en-US" b="1" dirty="0" smtClean="0">
                <a:cs typeface="+mn-cs"/>
                <a:sym typeface="Wingdings" charset="0"/>
              </a:rPr>
              <a:t>H</a:t>
            </a:r>
            <a:r>
              <a:rPr lang="en-US" b="1" baseline="-25000" dirty="0" smtClean="0">
                <a:cs typeface="+mn-cs"/>
                <a:sym typeface="Wingdings" charset="0"/>
              </a:rPr>
              <a:t>2</a:t>
            </a:r>
            <a:endParaRPr lang="en-US" b="1" baseline="-25000" dirty="0" smtClean="0">
              <a:cs typeface="+mn-cs"/>
              <a:sym typeface="Wingdings" charset="0"/>
            </a:endParaRP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What are the reactants</a:t>
            </a:r>
            <a:r>
              <a:rPr lang="en-US" dirty="0" smtClean="0">
                <a:cs typeface="+mn-cs"/>
              </a:rPr>
              <a:t>?</a:t>
            </a:r>
          </a:p>
          <a:p>
            <a:pPr lvl="1" eaLnBrk="1" hangingPunct="1">
              <a:defRPr/>
            </a:pPr>
            <a:r>
              <a:rPr lang="en-US" dirty="0" smtClean="0"/>
              <a:t>Zinc and hydrochloric acid</a:t>
            </a:r>
            <a:r>
              <a:rPr lang="en-US" dirty="0" smtClean="0">
                <a:sym typeface="Wingdings" charset="0"/>
              </a:rPr>
              <a:t> </a:t>
            </a:r>
            <a:endParaRPr lang="en-US" dirty="0" smtClean="0">
              <a:sym typeface="Wingdings" charset="0"/>
            </a:endParaRPr>
          </a:p>
          <a:p>
            <a:pPr eaLnBrk="1" hangingPunct="1">
              <a:defRPr/>
            </a:pPr>
            <a:r>
              <a:rPr lang="en-US" u="sng" dirty="0" smtClean="0">
                <a:cs typeface="+mn-cs"/>
                <a:sym typeface="Wingdings" charset="0"/>
              </a:rPr>
              <a:t>What are the products</a:t>
            </a:r>
            <a:r>
              <a:rPr lang="en-US" dirty="0" smtClean="0">
                <a:cs typeface="+mn-cs"/>
                <a:sym typeface="Wingdings" charset="0"/>
              </a:rPr>
              <a:t>?</a:t>
            </a:r>
          </a:p>
          <a:p>
            <a:pPr lvl="1" eaLnBrk="1" hangingPunct="1">
              <a:defRPr/>
            </a:pPr>
            <a:r>
              <a:rPr lang="en-US" dirty="0" smtClean="0">
                <a:sym typeface="Wingdings" charset="0"/>
              </a:rPr>
              <a:t>Zinc chloride + </a:t>
            </a:r>
            <a:r>
              <a:rPr lang="en-US" dirty="0" smtClean="0">
                <a:sym typeface="Wingdings" charset="0"/>
              </a:rPr>
              <a:t>hydrogen gas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  <a:sym typeface="Wingdings" charset="0"/>
              </a:rPr>
              <a:t>What made the </a:t>
            </a:r>
            <a:r>
              <a:rPr lang="ja-JP" altLang="en-US" u="sng" dirty="0" smtClean="0">
                <a:latin typeface="Arial"/>
                <a:cs typeface="+mn-cs"/>
                <a:sym typeface="Wingdings" charset="0"/>
              </a:rPr>
              <a:t>“</a:t>
            </a:r>
            <a:r>
              <a:rPr lang="en-US" u="sng" dirty="0" smtClean="0">
                <a:cs typeface="+mn-cs"/>
                <a:sym typeface="Wingdings" charset="0"/>
              </a:rPr>
              <a:t>pop</a:t>
            </a:r>
            <a:r>
              <a:rPr lang="ja-JP" altLang="en-US" u="sng" dirty="0" smtClean="0">
                <a:latin typeface="Arial"/>
                <a:cs typeface="+mn-cs"/>
                <a:sym typeface="Wingdings" charset="0"/>
              </a:rPr>
              <a:t>”</a:t>
            </a:r>
            <a:r>
              <a:rPr lang="en-US" dirty="0" smtClean="0">
                <a:cs typeface="+mn-cs"/>
                <a:sym typeface="Wingdings" charset="0"/>
              </a:rPr>
              <a:t>?</a:t>
            </a:r>
          </a:p>
          <a:p>
            <a:pPr lvl="1" eaLnBrk="1" hangingPunct="1">
              <a:defRPr/>
            </a:pPr>
            <a:r>
              <a:rPr lang="en-US" dirty="0" smtClean="0">
                <a:sym typeface="Wingdings" charset="0"/>
              </a:rPr>
              <a:t>Hydrogen gas catching on fire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  <a:p>
            <a:pPr eaLnBrk="1" hangingPunct="1">
              <a:defRPr/>
            </a:pPr>
            <a:endParaRPr lang="en-US" b="1" baseline="-25000" dirty="0" smtClean="0">
              <a:cs typeface="+mn-cs"/>
              <a:sym typeface="Wingdings" charset="0"/>
            </a:endParaRPr>
          </a:p>
          <a:p>
            <a:pPr eaLnBrk="1" hangingPunct="1">
              <a:defRPr/>
            </a:pPr>
            <a:endParaRPr lang="en-US" b="1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sp>
        <p:nvSpPr>
          <p:cNvPr id="134147" name="Rectangle 3"/>
          <p:cNvSpPr>
            <a:spLocks noChangeArrowheads="1"/>
          </p:cNvSpPr>
          <p:nvPr/>
        </p:nvSpPr>
        <p:spPr bwMode="auto">
          <a:xfrm>
            <a:off x="5638800" y="6477000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7010400" y="5334000"/>
            <a:ext cx="990600" cy="533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4724400" y="5638800"/>
            <a:ext cx="1905000" cy="6858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4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4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4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4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4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4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 animBg="1"/>
      <p:bldP spid="134149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1588"/>
            <a:ext cx="8385175" cy="9159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Hydrogen Balloon</a:t>
            </a:r>
          </a:p>
        </p:txBody>
      </p:sp>
      <p:sp>
        <p:nvSpPr>
          <p:cNvPr id="136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762000"/>
            <a:ext cx="8007350" cy="54864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Mg + </a:t>
            </a:r>
            <a:r>
              <a:rPr lang="en-US" dirty="0" err="1" smtClean="0">
                <a:cs typeface="+mn-cs"/>
              </a:rPr>
              <a:t>HCl</a:t>
            </a:r>
            <a:r>
              <a:rPr lang="en-US" dirty="0" smtClean="0">
                <a:cs typeface="+mn-cs"/>
              </a:rPr>
              <a:t> </a:t>
            </a:r>
            <a:r>
              <a:rPr lang="en-US" dirty="0" smtClean="0">
                <a:cs typeface="+mn-cs"/>
                <a:sym typeface="Wingdings"/>
              </a:rPr>
              <a:t> </a:t>
            </a:r>
            <a:r>
              <a:rPr lang="en-US" dirty="0" err="1" smtClean="0">
                <a:cs typeface="+mn-cs"/>
                <a:sym typeface="Wingdings"/>
              </a:rPr>
              <a:t>MgCl</a:t>
            </a:r>
            <a:r>
              <a:rPr lang="en-US" dirty="0" smtClean="0">
                <a:cs typeface="+mn-cs"/>
                <a:sym typeface="Wingdings"/>
              </a:rPr>
              <a:t> + </a:t>
            </a:r>
            <a:r>
              <a:rPr lang="en-US" dirty="0" smtClean="0">
                <a:sym typeface="Wingdings" charset="0"/>
              </a:rPr>
              <a:t>H</a:t>
            </a:r>
            <a:r>
              <a:rPr lang="en-US" baseline="-25000" dirty="0" smtClean="0">
                <a:sym typeface="Wingdings" charset="0"/>
              </a:rPr>
              <a:t>2</a:t>
            </a:r>
            <a:endParaRPr lang="en-US" dirty="0" smtClean="0"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2Mg + 2HCl </a:t>
            </a:r>
            <a:r>
              <a:rPr lang="en-US" dirty="0" smtClean="0">
                <a:cs typeface="+mn-cs"/>
                <a:sym typeface="Wingdings"/>
              </a:rPr>
              <a:t> 2MgCl + </a:t>
            </a:r>
            <a:r>
              <a:rPr lang="en-US" dirty="0" smtClean="0">
                <a:sym typeface="Wingdings" charset="0"/>
              </a:rPr>
              <a:t>H</a:t>
            </a:r>
            <a:r>
              <a:rPr lang="en-US" baseline="-25000" dirty="0" smtClean="0">
                <a:sym typeface="Wingdings" charset="0"/>
              </a:rPr>
              <a:t>2</a:t>
            </a:r>
            <a:endParaRPr lang="en-US" baseline="-25000" dirty="0">
              <a:sym typeface="Wingdings" charset="0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  <a:sym typeface="Wingdings" charset="0"/>
              </a:rPr>
              <a:t>Reactants</a:t>
            </a:r>
            <a:r>
              <a:rPr lang="en-US" dirty="0" smtClean="0">
                <a:cs typeface="+mn-cs"/>
                <a:sym typeface="Wingdings" charset="0"/>
              </a:rPr>
              <a:t>?  Products?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  <a:sym typeface="Wingdings" charset="0"/>
              </a:rPr>
              <a:t>Hydrogen gas is…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  <a:sym typeface="Wingdings" charset="0"/>
              </a:rPr>
              <a:t>Flammable!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  <a:sym typeface="Wingdings" charset="0"/>
              </a:rPr>
              <a:t>Where does the hydrogen gas go?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  <a:sym typeface="Wingdings" charset="0"/>
              </a:rPr>
              <a:t>The hydrogen gas goes from an less stable state with an input of energy (candle)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  <a:sym typeface="Wingdings" charset="0"/>
              </a:rPr>
              <a:t>It combines with oxygen in the atmosphere to form…?</a:t>
            </a:r>
          </a:p>
          <a:p>
            <a:pPr lvl="2" eaLnBrk="1" hangingPunct="1">
              <a:defRPr/>
            </a:pPr>
            <a:r>
              <a:rPr lang="en-US" dirty="0" smtClean="0">
                <a:cs typeface="+mn-cs"/>
                <a:sym typeface="Wingdings" charset="0"/>
              </a:rPr>
              <a:t>…water!</a:t>
            </a:r>
          </a:p>
          <a:p>
            <a:pPr eaLnBrk="1" hangingPunct="1">
              <a:buFont typeface="Wingdings" charset="0"/>
              <a:buNone/>
              <a:defRPr/>
            </a:pPr>
            <a:endParaRPr lang="en-US" dirty="0" smtClean="0">
              <a:cs typeface="+mn-cs"/>
              <a:sym typeface="Wingding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6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(Mg + H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</a:t>
            </a:r>
            <a:r>
              <a:rPr lang="en-US" dirty="0"/>
              <a:t> </a:t>
            </a:r>
            <a:r>
              <a:rPr lang="en-US" dirty="0">
                <a:sym typeface="Wingdings" charset="0"/>
              </a:rPr>
              <a:t> H</a:t>
            </a:r>
            <a:r>
              <a:rPr lang="en-US" baseline="-25000" dirty="0">
                <a:sym typeface="Wingdings" charset="0"/>
              </a:rPr>
              <a:t>2</a:t>
            </a:r>
            <a:r>
              <a:rPr lang="en-US" dirty="0">
                <a:sym typeface="Wingdings" charset="0"/>
              </a:rPr>
              <a:t> + MgSO</a:t>
            </a:r>
            <a:r>
              <a:rPr lang="en-US" baseline="-25000" dirty="0">
                <a:sym typeface="Wingdings" charset="0"/>
              </a:rPr>
              <a:t>4)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670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Another Reaction</a:t>
            </a:r>
          </a:p>
        </p:txBody>
      </p:sp>
      <p:sp>
        <p:nvSpPr>
          <p:cNvPr id="135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1524000"/>
            <a:ext cx="80772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CaC</a:t>
            </a:r>
            <a:r>
              <a:rPr lang="en-US" baseline="-25000" dirty="0" smtClean="0">
                <a:cs typeface="+mn-cs"/>
              </a:rPr>
              <a:t>2</a:t>
            </a:r>
            <a:r>
              <a:rPr lang="en-US" dirty="0" smtClean="0">
                <a:cs typeface="+mn-cs"/>
              </a:rPr>
              <a:t> + 2H</a:t>
            </a:r>
            <a:r>
              <a:rPr lang="en-US" baseline="-25000" dirty="0" smtClean="0">
                <a:cs typeface="+mn-cs"/>
              </a:rPr>
              <a:t>2</a:t>
            </a:r>
            <a:r>
              <a:rPr lang="en-US" dirty="0" smtClean="0">
                <a:cs typeface="+mn-cs"/>
              </a:rPr>
              <a:t>O → C</a:t>
            </a:r>
            <a:r>
              <a:rPr lang="en-US" baseline="-25000" dirty="0" smtClean="0">
                <a:cs typeface="+mn-cs"/>
              </a:rPr>
              <a:t>2</a:t>
            </a:r>
            <a:r>
              <a:rPr lang="en-US" dirty="0" smtClean="0">
                <a:cs typeface="+mn-cs"/>
              </a:rPr>
              <a:t>H</a:t>
            </a:r>
            <a:r>
              <a:rPr lang="en-US" baseline="-25000" dirty="0" smtClean="0">
                <a:cs typeface="+mn-cs"/>
              </a:rPr>
              <a:t>2</a:t>
            </a:r>
            <a:r>
              <a:rPr lang="en-US" dirty="0" smtClean="0">
                <a:cs typeface="+mn-cs"/>
              </a:rPr>
              <a:t> + </a:t>
            </a:r>
            <a:r>
              <a:rPr lang="en-US" dirty="0" err="1" smtClean="0">
                <a:cs typeface="+mn-cs"/>
              </a:rPr>
              <a:t>Ca</a:t>
            </a:r>
            <a:r>
              <a:rPr lang="en-US" dirty="0" smtClean="0">
                <a:cs typeface="+mn-cs"/>
              </a:rPr>
              <a:t>(OH)</a:t>
            </a:r>
            <a:r>
              <a:rPr lang="en-US" baseline="-25000" dirty="0" smtClean="0">
                <a:cs typeface="+mn-cs"/>
              </a:rPr>
              <a:t>2</a:t>
            </a:r>
            <a:r>
              <a:rPr lang="en-US" dirty="0" smtClean="0">
                <a:cs typeface="+mn-cs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>
                <a:cs typeface="+mn-cs"/>
              </a:rPr>
              <a:t>Reactants</a:t>
            </a:r>
            <a:r>
              <a:rPr lang="en-US" b="1" dirty="0" smtClean="0">
                <a:cs typeface="+mn-cs"/>
              </a:rPr>
              <a:t>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Calcium carbide + water</a:t>
            </a:r>
            <a:endParaRPr lang="en-US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>
                <a:cs typeface="+mn-cs"/>
              </a:rPr>
              <a:t>Products</a:t>
            </a:r>
            <a:r>
              <a:rPr lang="en-US" b="1" dirty="0" smtClean="0">
                <a:cs typeface="+mn-cs"/>
              </a:rPr>
              <a:t>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ym typeface="Wingdings" charset="0"/>
              </a:rPr>
              <a:t> Acetylene + calcium hydroxide</a:t>
            </a:r>
            <a:r>
              <a:rPr lang="en-US" b="1" dirty="0" smtClean="0"/>
              <a:t> </a:t>
            </a:r>
          </a:p>
          <a:p>
            <a:pPr eaLnBrk="1" hangingPunct="1">
              <a:lnSpc>
                <a:spcPct val="90000"/>
              </a:lnSpc>
              <a:buFont typeface="Wingdings" charset="0"/>
              <a:buNone/>
              <a:defRPr/>
            </a:pPr>
            <a:r>
              <a:rPr lang="en-US" b="1" u="sng" dirty="0" smtClean="0">
                <a:cs typeface="+mn-cs"/>
              </a:rPr>
              <a:t>Anyone know what </a:t>
            </a:r>
            <a:r>
              <a:rPr lang="en-US" u="sng" dirty="0" smtClean="0">
                <a:cs typeface="+mn-cs"/>
              </a:rPr>
              <a:t>C</a:t>
            </a:r>
            <a:r>
              <a:rPr lang="en-US" u="sng" baseline="-25000" dirty="0" smtClean="0">
                <a:cs typeface="+mn-cs"/>
              </a:rPr>
              <a:t>2</a:t>
            </a:r>
            <a:r>
              <a:rPr lang="en-US" u="sng" dirty="0" smtClean="0">
                <a:cs typeface="+mn-cs"/>
              </a:rPr>
              <a:t>H</a:t>
            </a:r>
            <a:r>
              <a:rPr lang="en-US" u="sng" baseline="-25000" dirty="0" smtClean="0">
                <a:cs typeface="+mn-cs"/>
              </a:rPr>
              <a:t>2</a:t>
            </a:r>
            <a:r>
              <a:rPr lang="en-US" b="1" u="sng" dirty="0" smtClean="0">
                <a:cs typeface="+mn-cs"/>
              </a:rPr>
              <a:t> is</a:t>
            </a:r>
            <a:r>
              <a:rPr lang="en-US" b="1" dirty="0" smtClean="0">
                <a:cs typeface="+mn-cs"/>
              </a:rPr>
              <a:t>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b="1" dirty="0" smtClean="0"/>
              <a:t>Acetylene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b="1" dirty="0" smtClean="0"/>
              <a:t>What is it used for?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b="1" dirty="0" smtClean="0"/>
              <a:t>Torch fuel - welding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5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10/7 ATB </a:t>
            </a:r>
            <a:r>
              <a:rPr lang="en-US" dirty="0" smtClean="0">
                <a:sym typeface="Wingdings"/>
              </a:rPr>
              <a:t> What are the </a:t>
            </a:r>
            <a:r>
              <a:rPr lang="en-US" u="sng" dirty="0" smtClean="0">
                <a:sym typeface="Wingdings"/>
              </a:rPr>
              <a:t>reactants</a:t>
            </a:r>
            <a:r>
              <a:rPr lang="en-US" dirty="0" smtClean="0">
                <a:sym typeface="Wingdings"/>
              </a:rPr>
              <a:t>?  What are the </a:t>
            </a:r>
            <a:r>
              <a:rPr lang="en-US" u="sng" dirty="0" smtClean="0">
                <a:sym typeface="Wingdings"/>
              </a:rPr>
              <a:t>products</a:t>
            </a:r>
            <a:r>
              <a:rPr lang="en-US" dirty="0" smtClean="0">
                <a:sym typeface="Wingdings"/>
              </a:rPr>
              <a:t> of the reaction?</a:t>
            </a:r>
          </a:p>
          <a:p>
            <a:r>
              <a:rPr lang="en-US" b="1" dirty="0"/>
              <a:t>Mg + </a:t>
            </a:r>
            <a:r>
              <a:rPr lang="en-US" b="1" dirty="0" err="1"/>
              <a:t>HCl</a:t>
            </a:r>
            <a:r>
              <a:rPr lang="en-US" b="1" dirty="0"/>
              <a:t> </a:t>
            </a:r>
            <a:r>
              <a:rPr lang="en-US" b="1" dirty="0">
                <a:sym typeface="Wingdings"/>
              </a:rPr>
              <a:t> </a:t>
            </a:r>
            <a:r>
              <a:rPr lang="en-US" b="1" dirty="0" err="1">
                <a:sym typeface="Wingdings"/>
              </a:rPr>
              <a:t>MgCl</a:t>
            </a:r>
            <a:r>
              <a:rPr lang="en-US" b="1" dirty="0">
                <a:sym typeface="Wingdings"/>
              </a:rPr>
              <a:t> + </a:t>
            </a:r>
            <a:r>
              <a:rPr lang="en-US" b="1" dirty="0">
                <a:sym typeface="Wingdings" charset="0"/>
              </a:rPr>
              <a:t>H</a:t>
            </a:r>
            <a:r>
              <a:rPr lang="en-US" b="1" baseline="-25000" dirty="0">
                <a:sym typeface="Wingdings" charset="0"/>
              </a:rPr>
              <a:t>2</a:t>
            </a:r>
            <a:endParaRPr lang="en-US" b="1" dirty="0"/>
          </a:p>
          <a:p>
            <a:endParaRPr lang="en-US" dirty="0" smtClean="0"/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Describe enzymes / activation energy</a:t>
            </a:r>
          </a:p>
          <a:p>
            <a:pPr lvl="1"/>
            <a:r>
              <a:rPr lang="en-US" dirty="0" smtClean="0"/>
              <a:t>Finish chapter</a:t>
            </a:r>
          </a:p>
          <a:p>
            <a:pPr lvl="1"/>
            <a:r>
              <a:rPr lang="en-US" dirty="0" smtClean="0"/>
              <a:t>Test Wednesday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535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15875"/>
            <a:ext cx="7699375" cy="7461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Activation Energy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447800"/>
            <a:ext cx="8007350" cy="51816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Activation Energy </a:t>
            </a:r>
            <a:r>
              <a:rPr lang="en-US" dirty="0" smtClean="0">
                <a:cs typeface="+mn-cs"/>
              </a:rPr>
              <a:t>–</a:t>
            </a:r>
          </a:p>
          <a:p>
            <a:pPr lvl="1" eaLnBrk="1" hangingPunct="1">
              <a:defRPr/>
            </a:pPr>
            <a:r>
              <a:rPr lang="en-US" dirty="0" smtClean="0"/>
              <a:t>energy input needed to begin a reaction</a:t>
            </a:r>
          </a:p>
          <a:p>
            <a:pPr lvl="1" eaLnBrk="1" hangingPunct="1">
              <a:defRPr/>
            </a:pPr>
            <a:endParaRPr lang="en-US" dirty="0"/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/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  <p:pic>
        <p:nvPicPr>
          <p:cNvPr id="5" name="Picture 2" descr="E:\LESSON OVRVW batch 3\art\BIO10NAE_01_02_05_005_LRIM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9144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381000"/>
            <a:ext cx="8839200" cy="4191000"/>
          </a:xfrm>
        </p:spPr>
        <p:txBody>
          <a:bodyPr/>
          <a:lstStyle/>
          <a:p>
            <a:pPr lvl="1" eaLnBrk="1" hangingPunct="1">
              <a:defRPr/>
            </a:pPr>
            <a:r>
              <a:rPr lang="en-US" dirty="0" smtClean="0">
                <a:cs typeface="Arial" charset="0"/>
              </a:rPr>
              <a:t>The peak of each graph represents the energy needed for the reaction to go forward.</a:t>
            </a:r>
          </a:p>
          <a:p>
            <a:pPr lvl="1" eaLnBrk="1" hangingPunct="1">
              <a:defRPr/>
            </a:pPr>
            <a:r>
              <a:rPr lang="en-US" dirty="0" smtClean="0">
                <a:cs typeface="Arial" charset="0"/>
              </a:rPr>
              <a:t>	The difference between the required energy and the energy of the reactants is the activation energy. </a:t>
            </a:r>
          </a:p>
          <a:p>
            <a:pPr lvl="1" eaLnBrk="1" hangingPunct="1">
              <a:defRPr/>
            </a:pPr>
            <a:r>
              <a:rPr lang="en-US" dirty="0" smtClean="0">
                <a:cs typeface="Arial" charset="0"/>
              </a:rPr>
              <a:t>Activation energy is involved in chemical reactions whether or not the overall reaction releases or absorbs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energy</a:t>
            </a:r>
          </a:p>
        </p:txBody>
      </p:sp>
      <p:pic>
        <p:nvPicPr>
          <p:cNvPr id="119810" name="Picture 2" descr="E:\LESSON OVRVW batch 3\art\BIO10NAE_01_02_05_005_LRIM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9144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04800"/>
            <a:ext cx="8845550" cy="57912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/>
              <a:t>Catalyst</a:t>
            </a:r>
            <a:r>
              <a:rPr lang="en-US" dirty="0"/>
              <a:t> - </a:t>
            </a:r>
          </a:p>
          <a:p>
            <a:pPr lvl="1" eaLnBrk="1" hangingPunct="1">
              <a:defRPr/>
            </a:pPr>
            <a:r>
              <a:rPr lang="en-US" dirty="0"/>
              <a:t>Substance that causes a reaction </a:t>
            </a:r>
            <a:r>
              <a:rPr lang="en-US" dirty="0" smtClean="0"/>
              <a:t>to occur </a:t>
            </a:r>
            <a:r>
              <a:rPr lang="en-US" dirty="0" smtClean="0">
                <a:solidFill>
                  <a:srgbClr val="FFFF00"/>
                </a:solidFill>
              </a:rPr>
              <a:t>more easily or under different conditions</a:t>
            </a:r>
          </a:p>
          <a:p>
            <a:pPr lvl="1" eaLnBrk="1" hangingPunct="1">
              <a:defRPr/>
            </a:pPr>
            <a:r>
              <a:rPr lang="en-US" u="sng" dirty="0" smtClean="0">
                <a:effectLst/>
              </a:rPr>
              <a:t>Enzymes</a:t>
            </a:r>
            <a:r>
              <a:rPr lang="en-US" dirty="0" smtClean="0">
                <a:effectLst/>
              </a:rPr>
              <a:t> are </a:t>
            </a:r>
            <a:r>
              <a:rPr lang="en-US" dirty="0">
                <a:effectLst/>
              </a:rPr>
              <a:t>biological </a:t>
            </a:r>
            <a:r>
              <a:rPr lang="en-US" dirty="0" smtClean="0">
                <a:effectLst/>
              </a:rPr>
              <a:t>catalysts</a:t>
            </a:r>
          </a:p>
          <a:p>
            <a:pPr lvl="1" eaLnBrk="1" hangingPunct="1">
              <a:defRPr/>
            </a:pPr>
            <a:r>
              <a:rPr lang="en-US" dirty="0" smtClean="0">
                <a:effectLst/>
              </a:rPr>
              <a:t>(Meaning </a:t>
            </a:r>
            <a:r>
              <a:rPr lang="en-US" dirty="0">
                <a:effectLst/>
              </a:rPr>
              <a:t>they allow reactions </a:t>
            </a:r>
            <a:r>
              <a:rPr lang="en-US" dirty="0" smtClean="0">
                <a:effectLst/>
              </a:rPr>
              <a:t>in organisms to </a:t>
            </a:r>
            <a:r>
              <a:rPr lang="en-US" u="sng" dirty="0" smtClean="0">
                <a:effectLst/>
              </a:rPr>
              <a:t>occur more </a:t>
            </a:r>
            <a:r>
              <a:rPr lang="en-US" u="sng" dirty="0" smtClean="0">
                <a:effectLst/>
              </a:rPr>
              <a:t>easily)</a:t>
            </a:r>
            <a:endParaRPr lang="en-US" u="sng" dirty="0">
              <a:effectLst/>
            </a:endParaRPr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293" y="2895601"/>
            <a:ext cx="5212707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0378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6500" dirty="0" smtClean="0"/>
              <a:t>Enzymes</a:t>
            </a:r>
            <a:endParaRPr lang="en-US" sz="65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Enzymes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915400" cy="55626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/>
              <a:t>Enzyme</a:t>
            </a:r>
            <a:r>
              <a:rPr lang="en-US" dirty="0" smtClean="0"/>
              <a:t> </a:t>
            </a:r>
            <a:r>
              <a:rPr lang="en-US" dirty="0"/>
              <a:t>- </a:t>
            </a:r>
          </a:p>
          <a:p>
            <a:pPr lvl="1" eaLnBrk="1" hangingPunct="1">
              <a:defRPr/>
            </a:pPr>
            <a:r>
              <a:rPr lang="en-US" dirty="0"/>
              <a:t>Protein that </a:t>
            </a:r>
            <a:r>
              <a:rPr lang="en-US" dirty="0" smtClean="0"/>
              <a:t>makes chemical reactions easier to occur</a:t>
            </a:r>
          </a:p>
          <a:p>
            <a:pPr lvl="1" eaLnBrk="1" hangingPunct="1">
              <a:defRPr/>
            </a:pPr>
            <a:r>
              <a:rPr lang="en-US" dirty="0" smtClean="0"/>
              <a:t>They lower </a:t>
            </a:r>
            <a:r>
              <a:rPr lang="en-US" u="sng" dirty="0">
                <a:solidFill>
                  <a:schemeClr val="tx2">
                    <a:lumMod val="75000"/>
                  </a:schemeClr>
                </a:solidFill>
              </a:rPr>
              <a:t>activation energy </a:t>
            </a:r>
            <a:r>
              <a:rPr lang="en-US" dirty="0"/>
              <a:t>of a reaction </a:t>
            </a:r>
            <a:r>
              <a:rPr lang="en-US" dirty="0" smtClean="0"/>
              <a:t>without being </a:t>
            </a:r>
            <a:r>
              <a:rPr lang="en-US" dirty="0"/>
              <a:t>changed</a:t>
            </a:r>
            <a:r>
              <a:rPr lang="en-US" dirty="0" smtClean="0"/>
              <a:t>.</a:t>
            </a:r>
          </a:p>
          <a:p>
            <a:pPr lvl="1" eaLnBrk="1" hangingPunct="1">
              <a:defRPr/>
            </a:pPr>
            <a:r>
              <a:rPr lang="en-US" dirty="0" smtClean="0"/>
              <a:t>Important in </a:t>
            </a:r>
            <a:r>
              <a:rPr lang="en-US" dirty="0" smtClean="0">
                <a:solidFill>
                  <a:srgbClr val="FFFF4A"/>
                </a:solidFill>
              </a:rPr>
              <a:t>breaking down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FF4A"/>
                </a:solidFill>
              </a:rPr>
              <a:t>building up </a:t>
            </a:r>
            <a:r>
              <a:rPr lang="en-US" dirty="0" smtClean="0"/>
              <a:t>molecules</a:t>
            </a:r>
            <a:endParaRPr lang="en-US" dirty="0"/>
          </a:p>
          <a:p>
            <a:pPr lvl="1" eaLnBrk="1" hangingPunct="1">
              <a:defRPr/>
            </a:pPr>
            <a:r>
              <a:rPr lang="en-US" dirty="0"/>
              <a:t>This allows reactions to occur more </a:t>
            </a:r>
            <a:r>
              <a:rPr lang="en-US" dirty="0" smtClean="0"/>
              <a:t>quickly</a:t>
            </a:r>
            <a:endParaRPr lang="en-US" dirty="0"/>
          </a:p>
          <a:p>
            <a:pPr marL="342900" lvl="1" indent="-342900">
              <a:buClr>
                <a:schemeClr val="hlink"/>
              </a:buClr>
              <a:defRPr/>
            </a:pPr>
            <a:r>
              <a:rPr lang="en-US" dirty="0">
                <a:effectLst/>
              </a:rPr>
              <a:t>NOTE:  Many enzymes end in </a:t>
            </a:r>
            <a:r>
              <a:rPr lang="en-US" dirty="0" smtClean="0">
                <a:effectLst/>
              </a:rPr>
              <a:t>   -</a:t>
            </a:r>
            <a:r>
              <a:rPr lang="en-US" dirty="0" err="1" smtClean="0">
                <a:effectLst/>
              </a:rPr>
              <a:t>ase</a:t>
            </a:r>
            <a:endParaRPr lang="en-US" dirty="0">
              <a:effectLst/>
            </a:endParaRP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873250"/>
            <a:ext cx="8001000" cy="1555750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z="6000" dirty="0" smtClean="0">
                <a:cs typeface="+mj-cs"/>
              </a:rPr>
              <a:t>The </a:t>
            </a:r>
            <a:br>
              <a:rPr lang="en-US" sz="6000" dirty="0" smtClean="0">
                <a:cs typeface="+mj-cs"/>
              </a:rPr>
            </a:br>
            <a:r>
              <a:rPr lang="en-US" sz="6000" dirty="0" smtClean="0">
                <a:cs typeface="+mj-cs"/>
              </a:rPr>
              <a:t>Chemistry of Life</a:t>
            </a:r>
            <a:br>
              <a:rPr lang="en-US" sz="6000" dirty="0" smtClean="0">
                <a:cs typeface="+mj-cs"/>
              </a:rPr>
            </a:br>
            <a:r>
              <a:rPr lang="en-US" sz="6000" dirty="0" smtClean="0">
                <a:cs typeface="+mj-cs"/>
              </a:rPr>
              <a:t>Chapter 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727200" y="4019550"/>
            <a:ext cx="6229350" cy="1620838"/>
          </a:xfrm>
        </p:spPr>
        <p:txBody>
          <a:bodyPr/>
          <a:lstStyle/>
          <a:p>
            <a:pPr marL="0" indent="0" eaLnBrk="1" hangingPunct="1">
              <a:buFont typeface="Wingdings" charset="0"/>
              <a:buNone/>
              <a:defRPr/>
            </a:pPr>
            <a:r>
              <a:rPr lang="en-US" smtClean="0">
                <a:cs typeface="+mn-cs"/>
              </a:rPr>
              <a:t>Hakim</a:t>
            </a:r>
          </a:p>
        </p:txBody>
      </p:sp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68775"/>
            <a:ext cx="3581400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0"/>
            <a:ext cx="34290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152400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775075"/>
            <a:ext cx="2895600" cy="28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The Role of Enzymes </a:t>
            </a:r>
            <a:endParaRPr lang="en-US" dirty="0" smtClean="0"/>
          </a:p>
          <a:p>
            <a:pPr>
              <a:defRPr/>
            </a:pPr>
            <a:r>
              <a:rPr lang="en-US" dirty="0" smtClean="0">
                <a:hlinkClick r:id="rId2"/>
              </a:rPr>
              <a:t>http://www.youtube.com/watch?v=myORDWVzNhc</a:t>
            </a:r>
            <a:endParaRPr lang="en-US" dirty="0" smtClean="0"/>
          </a:p>
          <a:p>
            <a:pPr>
              <a:defRPr/>
            </a:pPr>
            <a:r>
              <a:rPr lang="en-US" b="1" dirty="0" smtClean="0"/>
              <a:t>Enzymes- a fun introduction </a:t>
            </a:r>
            <a:endParaRPr lang="en-US" dirty="0" smtClean="0"/>
          </a:p>
          <a:p>
            <a:pPr>
              <a:defRPr/>
            </a:pPr>
            <a:r>
              <a:rPr lang="en-US" dirty="0" smtClean="0">
                <a:hlinkClick r:id="rId3"/>
              </a:rPr>
              <a:t>http://www.youtube.com/watch?v=XTUm-75-PL4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8500" dirty="0" smtClean="0"/>
              <a:t>How enzymes work</a:t>
            </a:r>
            <a:endParaRPr lang="en-US" sz="85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-228599"/>
            <a:ext cx="70104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How enzymes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610600" cy="4191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Enzymes typically only work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on specific substrates</a:t>
            </a:r>
            <a:r>
              <a:rPr lang="en-US" dirty="0" smtClean="0"/>
              <a:t> (sometimes called the “lock and key” model)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u="sng" dirty="0" smtClean="0"/>
              <a:t>Substrate</a:t>
            </a:r>
            <a:r>
              <a:rPr lang="en-US" dirty="0" smtClean="0"/>
              <a:t> – </a:t>
            </a:r>
          </a:p>
          <a:p>
            <a:pPr lvl="1">
              <a:defRPr/>
            </a:pPr>
            <a:r>
              <a:rPr lang="en-US" dirty="0" smtClean="0"/>
              <a:t>Reactants that enzymes act on</a:t>
            </a:r>
          </a:p>
          <a:p>
            <a:pPr lvl="1">
              <a:defRPr/>
            </a:pPr>
            <a:r>
              <a:rPr lang="en-US" dirty="0" smtClean="0"/>
              <a:t>Examples:</a:t>
            </a:r>
          </a:p>
          <a:p>
            <a:pPr lvl="2">
              <a:defRPr/>
            </a:pPr>
            <a:r>
              <a:rPr lang="en-US" dirty="0" smtClean="0"/>
              <a:t>Building up / breaking down </a:t>
            </a:r>
            <a:br>
              <a:rPr lang="en-US" dirty="0" smtClean="0"/>
            </a:br>
            <a:r>
              <a:rPr lang="en-US" dirty="0" smtClean="0"/>
              <a:t> carbohydrates</a:t>
            </a:r>
          </a:p>
          <a:p>
            <a:pPr lvl="2">
              <a:defRPr/>
            </a:pPr>
            <a:r>
              <a:rPr lang="en-US" dirty="0" smtClean="0"/>
              <a:t>Building amino acids into proteins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130051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905000"/>
            <a:ext cx="3429000" cy="226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684432"/>
            <a:ext cx="3429000" cy="217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Active Site </a:t>
            </a:r>
            <a:r>
              <a:rPr lang="en-US" dirty="0" smtClean="0"/>
              <a:t>–</a:t>
            </a:r>
          </a:p>
          <a:p>
            <a:pPr lvl="1"/>
            <a:r>
              <a:rPr lang="en-US" dirty="0" smtClean="0"/>
              <a:t>Place on the enzyme where the reaction occurs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0"/>
            <a:ext cx="3886200" cy="24649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300" y="3378200"/>
            <a:ext cx="674370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54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Enzymes act on only one substrate, much like only one key opens a lock</a:t>
            </a:r>
            <a:endParaRPr lang="en-US" dirty="0"/>
          </a:p>
        </p:txBody>
      </p:sp>
      <p:pic>
        <p:nvPicPr>
          <p:cNvPr id="4" name="Picture 3" descr="E:\LESSON OVRVW batch 3\art\BIO10NAE_01_02_05_005_LRIM_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" y="4563533"/>
            <a:ext cx="9144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5994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happens?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FFFF4A"/>
                </a:solidFill>
              </a:rPr>
              <a:t>substrate</a:t>
            </a:r>
            <a:r>
              <a:rPr lang="en-US" dirty="0" smtClean="0"/>
              <a:t> enters </a:t>
            </a:r>
            <a:r>
              <a:rPr lang="en-US" dirty="0" smtClean="0">
                <a:solidFill>
                  <a:srgbClr val="FFFF4A"/>
                </a:solidFill>
              </a:rPr>
              <a:t>the active site </a:t>
            </a:r>
            <a:r>
              <a:rPr lang="en-US" dirty="0" smtClean="0"/>
              <a:t>of the enzyme</a:t>
            </a:r>
          </a:p>
          <a:p>
            <a:r>
              <a:rPr lang="en-US" dirty="0" smtClean="0"/>
              <a:t>The enzyme </a:t>
            </a:r>
            <a:r>
              <a:rPr lang="en-US" dirty="0" smtClean="0">
                <a:solidFill>
                  <a:srgbClr val="FFFF4A"/>
                </a:solidFill>
              </a:rPr>
              <a:t>changes shape </a:t>
            </a:r>
            <a:r>
              <a:rPr lang="en-US" dirty="0" smtClean="0"/>
              <a:t>and accepts no new substrates</a:t>
            </a:r>
          </a:p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FFFF4A"/>
                </a:solidFill>
              </a:rPr>
              <a:t>enzyme</a:t>
            </a:r>
            <a:r>
              <a:rPr lang="en-US" dirty="0" smtClean="0"/>
              <a:t> acts to change the substrates into </a:t>
            </a:r>
            <a:r>
              <a:rPr lang="en-US" dirty="0" smtClean="0">
                <a:solidFill>
                  <a:srgbClr val="FFFF4A"/>
                </a:solidFill>
              </a:rPr>
              <a:t>products</a:t>
            </a:r>
            <a:r>
              <a:rPr lang="en-US" dirty="0" smtClean="0"/>
              <a:t> (usually by breaking them down, or building them up)</a:t>
            </a:r>
          </a:p>
          <a:p>
            <a:r>
              <a:rPr lang="en-US" dirty="0" smtClean="0"/>
              <a:t>The products are released and the </a:t>
            </a:r>
            <a:r>
              <a:rPr lang="en-US" dirty="0" smtClean="0">
                <a:solidFill>
                  <a:srgbClr val="FFFF4A"/>
                </a:solidFill>
              </a:rPr>
              <a:t>enzyme is ready for more substrate</a:t>
            </a:r>
            <a:endParaRPr lang="en-US" dirty="0">
              <a:solidFill>
                <a:srgbClr val="FFFF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7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3200400"/>
          </a:xfrm>
        </p:spPr>
        <p:txBody>
          <a:bodyPr/>
          <a:lstStyle/>
          <a:p>
            <a:pPr marL="457200" lvl="1" indent="0">
              <a:buNone/>
            </a:pPr>
            <a:r>
              <a:rPr lang="en-US" sz="1800" dirty="0">
                <a:effectLst/>
              </a:rPr>
              <a:t>Answer the following questions about enzyme action using the information from above and the diagram below.</a:t>
            </a:r>
          </a:p>
          <a:p>
            <a:pPr lvl="2"/>
            <a:r>
              <a:rPr lang="en-US" sz="1800" dirty="0">
                <a:effectLst/>
              </a:rPr>
              <a:t>1 </a:t>
            </a:r>
            <a:r>
              <a:rPr lang="en-US" sz="1800" dirty="0">
                <a:effectLst/>
                <a:sym typeface="Wingdings"/>
              </a:rPr>
              <a:t></a:t>
            </a:r>
            <a:r>
              <a:rPr lang="en-US" sz="1800" dirty="0">
                <a:effectLst/>
              </a:rPr>
              <a:t> ________________________ (what is it?)</a:t>
            </a:r>
          </a:p>
          <a:p>
            <a:pPr lvl="2"/>
            <a:r>
              <a:rPr lang="en-US" sz="1800" dirty="0">
                <a:effectLst/>
              </a:rPr>
              <a:t>2 </a:t>
            </a:r>
            <a:r>
              <a:rPr lang="en-US" sz="1800" dirty="0">
                <a:effectLst/>
                <a:sym typeface="Wingdings"/>
              </a:rPr>
              <a:t></a:t>
            </a:r>
            <a:r>
              <a:rPr lang="en-US" sz="1800" dirty="0">
                <a:effectLst/>
              </a:rPr>
              <a:t> ________________________ (this location?)</a:t>
            </a:r>
          </a:p>
          <a:p>
            <a:pPr lvl="2"/>
            <a:r>
              <a:rPr lang="en-US" sz="1800" dirty="0">
                <a:effectLst/>
              </a:rPr>
              <a:t>3 </a:t>
            </a:r>
            <a:r>
              <a:rPr lang="en-US" sz="1800" dirty="0">
                <a:effectLst/>
                <a:sym typeface="Wingdings"/>
              </a:rPr>
              <a:t></a:t>
            </a:r>
            <a:r>
              <a:rPr lang="en-US" sz="1800" dirty="0">
                <a:effectLst/>
              </a:rPr>
              <a:t> ________________________________________________(what is happening in 1 and 2?)</a:t>
            </a:r>
          </a:p>
          <a:p>
            <a:pPr lvl="2"/>
            <a:r>
              <a:rPr lang="en-US" sz="1800" dirty="0">
                <a:effectLst/>
              </a:rPr>
              <a:t>4 </a:t>
            </a:r>
            <a:r>
              <a:rPr lang="en-US" sz="1800" dirty="0">
                <a:effectLst/>
                <a:sym typeface="Wingdings"/>
              </a:rPr>
              <a:t></a:t>
            </a:r>
            <a:r>
              <a:rPr lang="en-US" sz="1800" dirty="0">
                <a:effectLst/>
              </a:rPr>
              <a:t>________________________ (what happens once they bind?)</a:t>
            </a:r>
          </a:p>
          <a:p>
            <a:pPr lvl="2"/>
            <a:r>
              <a:rPr lang="en-US" sz="1800" dirty="0">
                <a:effectLst/>
              </a:rPr>
              <a:t>5 </a:t>
            </a:r>
            <a:r>
              <a:rPr lang="en-US" sz="1800" dirty="0">
                <a:effectLst/>
                <a:sym typeface="Wingdings"/>
              </a:rPr>
              <a:t></a:t>
            </a:r>
            <a:r>
              <a:rPr lang="en-US" sz="1800" dirty="0">
                <a:effectLst/>
              </a:rPr>
              <a:t> ________________________ (what are they?)</a:t>
            </a:r>
          </a:p>
          <a:p>
            <a:pPr lvl="2"/>
            <a:r>
              <a:rPr lang="en-US" sz="1800" dirty="0">
                <a:effectLst/>
              </a:rPr>
              <a:t>6 </a:t>
            </a:r>
            <a:r>
              <a:rPr lang="en-US" sz="1800" dirty="0">
                <a:effectLst/>
                <a:sym typeface="Wingdings"/>
              </a:rPr>
              <a:t></a:t>
            </a:r>
            <a:r>
              <a:rPr lang="en-US" sz="1800" dirty="0">
                <a:effectLst/>
              </a:rPr>
              <a:t> ________________________________________________(what is happening in this stage?)</a:t>
            </a:r>
          </a:p>
          <a:p>
            <a:endParaRPr lang="en-US" sz="1500" dirty="0"/>
          </a:p>
        </p:txBody>
      </p:sp>
      <p:pic>
        <p:nvPicPr>
          <p:cNvPr id="4" name="Picture 3" descr="Screen Shot 2014-09-10 at 12.57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" y="3200400"/>
            <a:ext cx="9166212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626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Enzyme Activity</a:t>
            </a:r>
          </a:p>
        </p:txBody>
      </p:sp>
      <p:sp>
        <p:nvSpPr>
          <p:cNvPr id="983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219200"/>
            <a:ext cx="2209800" cy="4419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ffectLst/>
              </a:rPr>
              <a:t>Another look at how enzymes function: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35038"/>
            <a:ext cx="7010400" cy="592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 bwMode="auto">
          <a:xfrm>
            <a:off x="1295400" y="1676400"/>
            <a:ext cx="1219200" cy="457200"/>
          </a:xfrm>
          <a:prstGeom prst="straightConnector1">
            <a:avLst/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Enzyme function and inhibition </a:t>
            </a:r>
            <a:endParaRPr lang="en-US" dirty="0"/>
          </a:p>
          <a:p>
            <a:pPr>
              <a:defRPr/>
            </a:pPr>
            <a:r>
              <a:rPr lang="en-US" dirty="0">
                <a:hlinkClick r:id="rId2"/>
              </a:rPr>
              <a:t>http://www.youtube.com/watch?v=PILzvT3spCQ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555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8991600" cy="4191000"/>
          </a:xfrm>
        </p:spPr>
        <p:txBody>
          <a:bodyPr/>
          <a:lstStyle/>
          <a:p>
            <a:pPr eaLnBrk="1" hangingPunct="1">
              <a:defRPr/>
            </a:pPr>
            <a:r>
              <a:rPr lang="en-US" sz="1500" dirty="0" smtClean="0">
                <a:cs typeface="+mn-cs"/>
                <a:hlinkClick r:id="rId2"/>
              </a:rPr>
              <a:t>http://my.hrw.com/sh/hm2/0030724872/student/ch02/sec02/qc06/hm202_02_q06fs.htm</a:t>
            </a:r>
            <a:endParaRPr lang="en-US" sz="1500" dirty="0" smtClean="0">
              <a:cs typeface="+mn-cs"/>
            </a:endParaRPr>
          </a:p>
          <a:p>
            <a:pPr eaLnBrk="1" hangingPunct="1">
              <a:defRPr/>
            </a:pPr>
            <a:endParaRPr lang="en-US" sz="1500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23906" name="Picture 2" descr="E:\LESSON OVRVW batch 3\art\BIO10NAE_01_02_05_005_LRIM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2209800"/>
            <a:ext cx="9144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8686800" cy="4835525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Atom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defRPr/>
            </a:pPr>
            <a:r>
              <a:rPr lang="en-US" dirty="0" smtClean="0"/>
              <a:t>The basic unit of matter</a:t>
            </a:r>
          </a:p>
          <a:p>
            <a:pPr lvl="1" eaLnBrk="1" hangingPunct="1">
              <a:defRPr/>
            </a:pPr>
            <a:r>
              <a:rPr lang="en-US" dirty="0" smtClean="0"/>
              <a:t>Simplest particle of an element that retains the properties of that element (single carbon atom)</a:t>
            </a:r>
          </a:p>
          <a:p>
            <a:pPr eaLnBrk="1" hangingPunct="1">
              <a:defRPr/>
            </a:pPr>
            <a:r>
              <a:rPr lang="en-US" u="sng" dirty="0" smtClean="0"/>
              <a:t>What are the 3 parts of an </a:t>
            </a:r>
            <a:r>
              <a:rPr lang="en-US" u="sng" dirty="0"/>
              <a:t>a</a:t>
            </a:r>
            <a:r>
              <a:rPr lang="en-US" u="sng" dirty="0" smtClean="0"/>
              <a:t>tom</a:t>
            </a:r>
            <a:r>
              <a:rPr lang="en-US" dirty="0" smtClean="0"/>
              <a:t>?</a:t>
            </a:r>
          </a:p>
          <a:p>
            <a:pPr lvl="1" eaLnBrk="1" hangingPunct="1">
              <a:defRPr/>
            </a:pPr>
            <a:r>
              <a:rPr lang="en-US" dirty="0" smtClean="0"/>
              <a:t>Proton</a:t>
            </a:r>
          </a:p>
          <a:p>
            <a:pPr lvl="1" eaLnBrk="1" hangingPunct="1">
              <a:defRPr/>
            </a:pPr>
            <a:r>
              <a:rPr lang="en-US" dirty="0" smtClean="0"/>
              <a:t>Neutron</a:t>
            </a:r>
          </a:p>
          <a:p>
            <a:pPr lvl="1" eaLnBrk="1" hangingPunct="1">
              <a:defRPr/>
            </a:pPr>
            <a:r>
              <a:rPr lang="en-US" dirty="0" smtClean="0"/>
              <a:t>Electron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86075"/>
            <a:ext cx="381000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433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43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43400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0"/>
            <a:ext cx="4343400" cy="336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4336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429000"/>
            <a:ext cx="4264025" cy="340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3276600" cy="4800600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For example, the enzyme carbonic anhydrase converts the substrates carbon dioxide and water into carbonic acid (H</a:t>
            </a:r>
            <a:r>
              <a:rPr lang="en-US" baseline="-25000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2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CO</a:t>
            </a:r>
            <a:r>
              <a:rPr lang="en-US" baseline="-25000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3</a:t>
            </a: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).</a:t>
            </a:r>
          </a:p>
          <a:p>
            <a:endParaRPr lang="en-US" dirty="0"/>
          </a:p>
        </p:txBody>
      </p:sp>
      <p:pic>
        <p:nvPicPr>
          <p:cNvPr id="4" name="Picture 2" descr="E:\LESSON OVRVW batch 3\art\BIO10NAE_01_02_05_005_LRIM_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7625"/>
            <a:ext cx="5867400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9877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1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76200"/>
            <a:ext cx="9144000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3500" dirty="0" smtClean="0">
                <a:effectLst/>
                <a:latin typeface="Arial Black" charset="0"/>
              </a:rPr>
              <a:t>Enzyme Example - Salivary </a:t>
            </a:r>
            <a:r>
              <a:rPr lang="en-US" sz="3500" dirty="0">
                <a:effectLst/>
                <a:latin typeface="Arial Black" charset="0"/>
              </a:rPr>
              <a:t>amylase</a:t>
            </a:r>
          </a:p>
        </p:txBody>
      </p:sp>
      <p:sp>
        <p:nvSpPr>
          <p:cNvPr id="1771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762000"/>
            <a:ext cx="6400800" cy="5638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800" dirty="0" smtClean="0">
                <a:effectLst/>
                <a:latin typeface="Arial" charset="0"/>
              </a:rPr>
              <a:t>What do your digestive enzymes do?</a:t>
            </a:r>
          </a:p>
          <a:p>
            <a:pPr lvl="1"/>
            <a:r>
              <a:rPr lang="en-US" sz="2400" dirty="0" smtClean="0">
                <a:effectLst/>
                <a:latin typeface="Arial" charset="0"/>
              </a:rPr>
              <a:t>Break down foods</a:t>
            </a:r>
          </a:p>
          <a:p>
            <a:r>
              <a:rPr lang="en-US" sz="2800" dirty="0" smtClean="0">
                <a:effectLst/>
                <a:latin typeface="Arial" charset="0"/>
              </a:rPr>
              <a:t>Amylase is an </a:t>
            </a:r>
            <a:r>
              <a:rPr lang="en-US" sz="2800" dirty="0">
                <a:effectLst/>
                <a:latin typeface="Arial" charset="0"/>
              </a:rPr>
              <a:t>enzyme that </a:t>
            </a:r>
            <a:r>
              <a:rPr lang="en-US" sz="2800" dirty="0" smtClean="0">
                <a:effectLst/>
                <a:latin typeface="Arial" charset="0"/>
              </a:rPr>
              <a:t>catalyzes </a:t>
            </a:r>
            <a:r>
              <a:rPr lang="en-US" sz="2800" dirty="0">
                <a:effectLst/>
                <a:latin typeface="Arial" charset="0"/>
              </a:rPr>
              <a:t>the breakdown of </a:t>
            </a:r>
            <a:r>
              <a:rPr lang="en-US" sz="2800" u="sng" dirty="0">
                <a:effectLst/>
                <a:latin typeface="Arial" charset="0"/>
              </a:rPr>
              <a:t>starch</a:t>
            </a:r>
            <a:r>
              <a:rPr lang="en-US" sz="2800" dirty="0">
                <a:effectLst/>
                <a:latin typeface="Arial" charset="0"/>
              </a:rPr>
              <a:t> into </a:t>
            </a:r>
            <a:r>
              <a:rPr lang="en-US" sz="2800" u="sng" dirty="0">
                <a:effectLst/>
                <a:latin typeface="Arial" charset="0"/>
              </a:rPr>
              <a:t>sugars</a:t>
            </a:r>
          </a:p>
          <a:p>
            <a:r>
              <a:rPr lang="en-US" sz="2800" dirty="0" smtClean="0">
                <a:effectLst/>
                <a:latin typeface="Arial" charset="0"/>
              </a:rPr>
              <a:t>Amylase </a:t>
            </a:r>
            <a:r>
              <a:rPr lang="en-US" sz="2800" dirty="0">
                <a:effectLst/>
                <a:latin typeface="Arial" charset="0"/>
              </a:rPr>
              <a:t>acts on starch to produce maltose (a disaccharide) - this is further broken down in the small intestine by maltase to give 2 glucose monomers </a:t>
            </a:r>
            <a:endParaRPr lang="en-US" sz="2800" dirty="0" smtClean="0">
              <a:effectLst/>
              <a:latin typeface="Arial" charset="0"/>
            </a:endParaRPr>
          </a:p>
          <a:p>
            <a:r>
              <a:rPr lang="en-US" sz="2800" dirty="0" smtClean="0">
                <a:effectLst/>
                <a:latin typeface="Arial" charset="0"/>
              </a:rPr>
              <a:t>This is known as a </a:t>
            </a:r>
            <a:r>
              <a:rPr lang="en-US" sz="2400" dirty="0" smtClean="0">
                <a:effectLst/>
                <a:latin typeface="Arial" charset="0"/>
                <a:ea typeface="ＭＳ Ｐゴシック" charset="0"/>
              </a:rPr>
              <a:t>hydrolysis reaction</a:t>
            </a:r>
            <a:endParaRPr lang="en-US" sz="2400" dirty="0">
              <a:effectLst/>
              <a:latin typeface="Arial" charset="0"/>
              <a:ea typeface="ＭＳ Ｐゴシック" charset="0"/>
            </a:endParaRPr>
          </a:p>
          <a:p>
            <a:endParaRPr lang="en-US" sz="2800" dirty="0">
              <a:effectLst/>
              <a:latin typeface="Arial" charset="0"/>
            </a:endParaRPr>
          </a:p>
        </p:txBody>
      </p:sp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762000"/>
            <a:ext cx="2895600" cy="3924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334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95313"/>
          </a:xfrm>
        </p:spPr>
        <p:txBody>
          <a:bodyPr/>
          <a:lstStyle/>
          <a:p>
            <a:pPr eaLnBrk="1" hangingPunct="1">
              <a:defRPr/>
            </a:pPr>
            <a:r>
              <a:rPr lang="en-US" sz="3000" smtClean="0">
                <a:cs typeface="+mj-cs"/>
              </a:rPr>
              <a:t>Factors effecting enzyme activity</a:t>
            </a: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143000"/>
            <a:ext cx="8007350" cy="4191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Come up with a list of factors that could affect enzyme activity:</a:t>
            </a:r>
          </a:p>
          <a:p>
            <a:pPr lvl="1" eaLnBrk="1" hangingPunct="1">
              <a:defRPr/>
            </a:pPr>
            <a:r>
              <a:rPr lang="en-US" dirty="0" smtClean="0"/>
              <a:t>Temperature changes</a:t>
            </a:r>
          </a:p>
          <a:p>
            <a:pPr lvl="1" eaLnBrk="1" hangingPunct="1">
              <a:defRPr/>
            </a:pPr>
            <a:r>
              <a:rPr lang="en-US" dirty="0" smtClean="0"/>
              <a:t>pH changes</a:t>
            </a:r>
          </a:p>
          <a:p>
            <a:pPr lvl="1" eaLnBrk="1" hangingPunct="1">
              <a:defRPr/>
            </a:pPr>
            <a:r>
              <a:rPr lang="en-US" smtClean="0"/>
              <a:t>Not enough enzymes</a:t>
            </a:r>
            <a:br>
              <a:rPr lang="en-US" smtClean="0"/>
            </a:br>
            <a:r>
              <a:rPr lang="en-US" smtClean="0"/>
              <a:t>or too many </a:t>
            </a:r>
            <a:br>
              <a:rPr lang="en-US" smtClean="0"/>
            </a:br>
            <a:r>
              <a:rPr lang="en-US" smtClean="0"/>
              <a:t>substrates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209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801938"/>
            <a:ext cx="42672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130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Enzymes and Temperature</a:t>
            </a:r>
          </a:p>
          <a:p>
            <a:r>
              <a:rPr lang="en-US" dirty="0">
                <a:hlinkClick r:id="rId2"/>
              </a:rPr>
              <a:t>http://www.yellowtang.org/</a:t>
            </a:r>
            <a:r>
              <a:rPr lang="en-US" dirty="0" smtClean="0">
                <a:hlinkClick r:id="rId2"/>
              </a:rPr>
              <a:t>chemistry.php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3"/>
              </a:rPr>
              <a:t>http://www.yellowtang.org/animations/</a:t>
            </a:r>
            <a:r>
              <a:rPr lang="en-US" dirty="0" smtClean="0">
                <a:hlinkClick r:id="rId3"/>
              </a:rPr>
              <a:t>enzyme_temperature.dcr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610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97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9916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Proteins </a:t>
            </a:r>
            <a:r>
              <a:rPr lang="en-US" dirty="0" smtClean="0">
                <a:latin typeface="Arial Black" charset="0"/>
              </a:rPr>
              <a:t>– Enzymes - REVIEW</a:t>
            </a:r>
            <a:endParaRPr lang="en-US" dirty="0">
              <a:latin typeface="Arial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5344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Arial" charset="0"/>
              </a:rPr>
              <a:t>Proteins also </a:t>
            </a:r>
            <a:r>
              <a:rPr lang="en-US" sz="2800" dirty="0" smtClean="0">
                <a:latin typeface="Arial" charset="0"/>
              </a:rPr>
              <a:t>that speed up reactions are called make </a:t>
            </a:r>
            <a:r>
              <a:rPr lang="en-US" sz="2800" b="1" u="sng" dirty="0" smtClean="0">
                <a:latin typeface="Arial" charset="0"/>
              </a:rPr>
              <a:t>enzymes</a:t>
            </a:r>
            <a:r>
              <a:rPr lang="en-US" sz="2800" dirty="0" smtClean="0">
                <a:latin typeface="Arial" charset="0"/>
              </a:rPr>
              <a:t> or</a:t>
            </a:r>
            <a:r>
              <a:rPr lang="en-US" dirty="0" smtClean="0">
                <a:latin typeface="Arial" charset="0"/>
                <a:ea typeface="ＭＳ Ｐゴシック" charset="0"/>
              </a:rPr>
              <a:t> </a:t>
            </a:r>
            <a:r>
              <a:rPr lang="en-US" u="sng" dirty="0">
                <a:latin typeface="Arial" charset="0"/>
                <a:ea typeface="ＭＳ Ｐゴシック" charset="0"/>
              </a:rPr>
              <a:t>biological catalysts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Substrate</a:t>
            </a:r>
            <a:r>
              <a:rPr lang="en-US" sz="2800" dirty="0" smtClean="0">
                <a:latin typeface="Arial" charset="0"/>
              </a:rPr>
              <a:t> - </a:t>
            </a:r>
            <a:endParaRPr lang="en-US" sz="2800" u="sng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Reactant being </a:t>
            </a:r>
            <a:r>
              <a:rPr lang="en-US" dirty="0" smtClean="0">
                <a:latin typeface="Arial" charset="0"/>
                <a:ea typeface="ＭＳ Ｐゴシック" charset="0"/>
              </a:rPr>
              <a:t>changed by the enzyme</a:t>
            </a:r>
            <a:endParaRPr lang="en-US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Active site</a:t>
            </a:r>
            <a:r>
              <a:rPr lang="en-US" sz="2800" dirty="0" smtClean="0">
                <a:latin typeface="Arial" charset="0"/>
              </a:rPr>
              <a:t> - </a:t>
            </a:r>
            <a:endParaRPr lang="en-US" sz="2800" u="sng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Place on enzyme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where reaction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occurs</a:t>
            </a:r>
          </a:p>
          <a:p>
            <a:pPr eaLnBrk="1" hangingPunct="1">
              <a:defRPr/>
            </a:pPr>
            <a:endParaRPr lang="en-US" sz="2800" dirty="0">
              <a:latin typeface="Arial" charset="0"/>
            </a:endParaRPr>
          </a:p>
        </p:txBody>
      </p:sp>
      <p:pic>
        <p:nvPicPr>
          <p:cNvPr id="13824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055938"/>
            <a:ext cx="5105400" cy="38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1447800" y="1600200"/>
            <a:ext cx="1524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38200" y="2514600"/>
            <a:ext cx="6477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62000" y="3352800"/>
            <a:ext cx="2971800" cy="1447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117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 animBg="1"/>
      <p:bldP spid="6" grpId="0" animBg="1"/>
      <p:bldP spid="7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609600"/>
          </a:xfrm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Proteins - Enzymes</a:t>
            </a:r>
          </a:p>
        </p:txBody>
      </p:sp>
      <p:sp>
        <p:nvSpPr>
          <p:cNvPr id="1413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609600"/>
            <a:ext cx="8007350" cy="4191000"/>
          </a:xfrm>
        </p:spPr>
        <p:txBody>
          <a:bodyPr/>
          <a:lstStyle/>
          <a:p>
            <a:r>
              <a:rPr lang="en-US" dirty="0">
                <a:effectLst/>
                <a:latin typeface="Arial" charset="0"/>
              </a:rPr>
              <a:t>Enzyme</a:t>
            </a:r>
          </a:p>
          <a:p>
            <a:pPr lvl="1"/>
            <a:r>
              <a:rPr lang="en-US" sz="900" dirty="0">
                <a:effectLst/>
                <a:latin typeface="Arial" charset="0"/>
                <a:ea typeface="ＭＳ Ｐゴシック" charset="0"/>
                <a:hlinkClick r:id="rId3"/>
              </a:rPr>
              <a:t>http://my.hrw.com/sh/hm2/0030724872/student/ch03/sec03/qc08/hm203_03_q08fs.htm</a:t>
            </a:r>
            <a:endParaRPr lang="en-US" sz="900" dirty="0">
              <a:effectLst/>
              <a:latin typeface="Arial" charset="0"/>
              <a:ea typeface="ＭＳ Ｐゴシック" charset="0"/>
            </a:endParaRPr>
          </a:p>
          <a:p>
            <a:r>
              <a:rPr lang="en-US" sz="2400" dirty="0">
                <a:effectLst/>
                <a:latin typeface="Arial" charset="0"/>
              </a:rPr>
              <a:t>A</a:t>
            </a:r>
          </a:p>
          <a:p>
            <a:endParaRPr lang="en-US" sz="2400" dirty="0">
              <a:effectLst/>
              <a:latin typeface="Arial" charset="0"/>
            </a:endParaRPr>
          </a:p>
          <a:p>
            <a:endParaRPr lang="en-US" sz="1000" dirty="0">
              <a:effectLst/>
              <a:latin typeface="Arial" charset="0"/>
            </a:endParaRPr>
          </a:p>
        </p:txBody>
      </p:sp>
      <p:pic>
        <p:nvPicPr>
          <p:cNvPr id="1413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023" y="1371601"/>
            <a:ext cx="7366977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835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0"/>
            <a:ext cx="8385175" cy="762000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What makes up an atom?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609600"/>
            <a:ext cx="8305800" cy="6400800"/>
          </a:xfrm>
        </p:spPr>
        <p:txBody>
          <a:bodyPr/>
          <a:lstStyle/>
          <a:p>
            <a:pPr eaLnBrk="1" hangingPunct="1">
              <a:defRPr/>
            </a:pPr>
            <a:r>
              <a:rPr lang="en-US" sz="2500" u="sng" dirty="0" smtClean="0">
                <a:cs typeface="+mn-cs"/>
              </a:rPr>
              <a:t>Proton</a:t>
            </a:r>
          </a:p>
          <a:p>
            <a:pPr lvl="1" eaLnBrk="1" hangingPunct="1">
              <a:defRPr/>
            </a:pPr>
            <a:r>
              <a:rPr lang="en-US" sz="2500" dirty="0" smtClean="0"/>
              <a:t>Positively charged particles in nucleus</a:t>
            </a:r>
          </a:p>
          <a:p>
            <a:pPr lvl="1" eaLnBrk="1" hangingPunct="1">
              <a:defRPr/>
            </a:pPr>
            <a:r>
              <a:rPr lang="en-US" sz="2500" dirty="0" smtClean="0"/>
              <a:t>Make up most of the mass along with neutrons</a:t>
            </a:r>
          </a:p>
          <a:p>
            <a:pPr eaLnBrk="1" hangingPunct="1">
              <a:defRPr/>
            </a:pPr>
            <a:r>
              <a:rPr lang="en-US" sz="2500" u="sng" dirty="0" smtClean="0">
                <a:cs typeface="+mn-cs"/>
              </a:rPr>
              <a:t>Electron - </a:t>
            </a:r>
          </a:p>
          <a:p>
            <a:pPr lvl="1" eaLnBrk="1" hangingPunct="1">
              <a:defRPr/>
            </a:pPr>
            <a:r>
              <a:rPr lang="en-US" sz="2500" dirty="0" smtClean="0"/>
              <a:t>Negatively charged particles</a:t>
            </a:r>
            <a:br>
              <a:rPr lang="en-US" sz="2500" dirty="0" smtClean="0"/>
            </a:br>
            <a:r>
              <a:rPr lang="en-US" sz="2500" dirty="0" smtClean="0"/>
              <a:t> that orbit the nucleus</a:t>
            </a:r>
          </a:p>
          <a:p>
            <a:pPr lvl="1" eaLnBrk="1" hangingPunct="1">
              <a:defRPr/>
            </a:pPr>
            <a:r>
              <a:rPr lang="en-US" sz="2500" dirty="0" smtClean="0"/>
              <a:t>Very small</a:t>
            </a:r>
          </a:p>
          <a:p>
            <a:pPr eaLnBrk="1" hangingPunct="1">
              <a:defRPr/>
            </a:pPr>
            <a:r>
              <a:rPr lang="en-US" sz="2500" u="sng" dirty="0" smtClean="0">
                <a:cs typeface="+mn-cs"/>
              </a:rPr>
              <a:t>Neutron</a:t>
            </a:r>
          </a:p>
          <a:p>
            <a:pPr lvl="1" eaLnBrk="1" hangingPunct="1">
              <a:defRPr/>
            </a:pPr>
            <a:r>
              <a:rPr lang="en-US" sz="2100" dirty="0" smtClean="0"/>
              <a:t>Neutral particle in the nucleus</a:t>
            </a:r>
          </a:p>
          <a:p>
            <a:pPr lvl="1" eaLnBrk="1" hangingPunct="1">
              <a:defRPr/>
            </a:pPr>
            <a:r>
              <a:rPr lang="en-US" sz="2100" dirty="0" smtClean="0"/>
              <a:t>Make </a:t>
            </a:r>
            <a:r>
              <a:rPr lang="en-US" sz="2100" dirty="0"/>
              <a:t>up most of the </a:t>
            </a:r>
            <a:br>
              <a:rPr lang="en-US" sz="2100" dirty="0"/>
            </a:br>
            <a:r>
              <a:rPr lang="en-US" sz="2100" dirty="0" smtClean="0"/>
              <a:t>mass along with protons</a:t>
            </a:r>
          </a:p>
          <a:p>
            <a:pPr eaLnBrk="1" hangingPunct="1">
              <a:defRPr/>
            </a:pPr>
            <a:r>
              <a:rPr lang="en-US" sz="2600" u="sng" dirty="0"/>
              <a:t>Nucleus</a:t>
            </a:r>
            <a:r>
              <a:rPr lang="en-US" sz="2600" dirty="0"/>
              <a:t> </a:t>
            </a:r>
            <a:r>
              <a:rPr lang="en-US" sz="2500" dirty="0"/>
              <a:t>-</a:t>
            </a:r>
          </a:p>
          <a:p>
            <a:pPr lvl="1" eaLnBrk="1" hangingPunct="1">
              <a:defRPr/>
            </a:pPr>
            <a:r>
              <a:rPr lang="en-US" sz="2500" dirty="0"/>
              <a:t>Center of an atom -- contains protons and neutrons</a:t>
            </a:r>
          </a:p>
          <a:p>
            <a:pPr lvl="1" eaLnBrk="1" hangingPunct="1">
              <a:defRPr/>
            </a:pPr>
            <a:r>
              <a:rPr lang="en-US" sz="2500" dirty="0"/>
              <a:t>Makes up most of the mass of the atom</a:t>
            </a:r>
          </a:p>
          <a:p>
            <a:pPr eaLnBrk="1" hangingPunct="1">
              <a:defRPr/>
            </a:pPr>
            <a:endParaRPr lang="en-US" sz="2500" dirty="0" smtClean="0"/>
          </a:p>
          <a:p>
            <a:pPr lvl="1" eaLnBrk="1" hangingPunct="1">
              <a:defRPr/>
            </a:pPr>
            <a:endParaRPr lang="en-US" sz="2600" dirty="0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3" r="16200" b="5553"/>
          <a:stretch>
            <a:fillRect/>
          </a:stretch>
        </p:blipFill>
        <p:spPr bwMode="auto">
          <a:xfrm>
            <a:off x="5080000" y="2209800"/>
            <a:ext cx="4064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rstLa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Example:</a:t>
            </a:r>
          </a:p>
        </p:txBody>
      </p:sp>
      <p:sp>
        <p:nvSpPr>
          <p:cNvPr id="993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762000"/>
            <a:ext cx="9144000" cy="4191000"/>
          </a:xfrm>
        </p:spPr>
        <p:txBody>
          <a:bodyPr/>
          <a:lstStyle/>
          <a:p>
            <a:pPr lvl="1" eaLnBrk="1" hangingPunct="1">
              <a:defRPr/>
            </a:pPr>
            <a:r>
              <a:rPr lang="en-US" u="sng" dirty="0" smtClean="0">
                <a:cs typeface="Arial" charset="0"/>
              </a:rPr>
              <a:t>Review</a:t>
            </a:r>
            <a:r>
              <a:rPr lang="en-US" dirty="0" smtClean="0">
                <a:cs typeface="Arial" charset="0"/>
              </a:rPr>
              <a:t>:  What do most enzymes names end with???</a:t>
            </a:r>
          </a:p>
          <a:p>
            <a:pPr lvl="1" eaLnBrk="1" hangingPunct="1">
              <a:defRPr/>
            </a:pPr>
            <a:r>
              <a:rPr lang="en-US" dirty="0" smtClean="0">
                <a:cs typeface="Arial" charset="0"/>
              </a:rPr>
              <a:t>Your bloodstream contains an enzyme called </a:t>
            </a:r>
            <a:r>
              <a:rPr lang="en-US" b="1" dirty="0" smtClean="0">
                <a:solidFill>
                  <a:schemeClr val="tx2"/>
                </a:solidFill>
                <a:cs typeface="Arial" charset="0"/>
              </a:rPr>
              <a:t>carbonic anhydrase</a:t>
            </a:r>
            <a:r>
              <a:rPr lang="en-US" dirty="0" smtClean="0">
                <a:cs typeface="Arial" charset="0"/>
              </a:rPr>
              <a:t> that speeds up the reaction by a factor of 10 million</a:t>
            </a:r>
          </a:p>
          <a:p>
            <a:pPr lvl="1" eaLnBrk="1" hangingPunct="1">
              <a:defRPr/>
            </a:pPr>
            <a:r>
              <a:rPr lang="en-US" dirty="0" smtClean="0">
                <a:cs typeface="Arial" charset="0"/>
              </a:rPr>
              <a:t>This allows the reaction to takes place immediately and carbon dioxide is removed from the blood quickly.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28003" name="Picture 2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962400"/>
            <a:ext cx="33210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4" name="Picture 2" descr="E:\LESSON OVRVW batch 3\art\BIO10NAE_01_02_05_005_LRIM_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9144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927975" cy="593725"/>
          </a:xfrm>
        </p:spPr>
        <p:txBody>
          <a:bodyPr/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686800" cy="6019800"/>
          </a:xfrm>
        </p:spPr>
        <p:txBody>
          <a:bodyPr/>
          <a:lstStyle/>
          <a:p>
            <a:pPr marL="514350" indent="-514350">
              <a:buFont typeface="Wingdings" charset="2"/>
              <a:buAutoNum type="arabicPlain" startAt="26"/>
            </a:pPr>
            <a:r>
              <a:rPr lang="en-US" dirty="0" smtClean="0"/>
              <a:t> pH scale</a:t>
            </a:r>
          </a:p>
          <a:p>
            <a:pPr marL="514350" indent="-514350">
              <a:buFont typeface="Wingdings" charset="2"/>
              <a:buAutoNum type="arabicPlain" startAt="26"/>
            </a:pPr>
            <a:r>
              <a:rPr lang="en-US" dirty="0" smtClean="0"/>
              <a:t> Buffer</a:t>
            </a:r>
          </a:p>
          <a:p>
            <a:pPr marL="514350" indent="-514350">
              <a:buFont typeface="Wingdings" charset="2"/>
              <a:buAutoNum type="arabicPlain" startAt="26"/>
            </a:pPr>
            <a:r>
              <a:rPr lang="en-US" dirty="0"/>
              <a:t> </a:t>
            </a:r>
            <a:r>
              <a:rPr lang="en-US" dirty="0" smtClean="0"/>
              <a:t>Reactants</a:t>
            </a:r>
          </a:p>
          <a:p>
            <a:pPr marL="514350" indent="-514350">
              <a:buFont typeface="Wingdings" charset="2"/>
              <a:buAutoNum type="arabicPlain" startAt="26"/>
            </a:pPr>
            <a:r>
              <a:rPr lang="en-US" dirty="0"/>
              <a:t> </a:t>
            </a:r>
            <a:r>
              <a:rPr lang="en-US" dirty="0" smtClean="0"/>
              <a:t>Products</a:t>
            </a:r>
          </a:p>
          <a:p>
            <a:pPr marL="514350" indent="-514350">
              <a:buFont typeface="Wingdings" charset="2"/>
              <a:buAutoNum type="arabicPlain" startAt="26"/>
            </a:pPr>
            <a:r>
              <a:rPr lang="en-US" dirty="0"/>
              <a:t> </a:t>
            </a:r>
            <a:r>
              <a:rPr lang="en-US" dirty="0" smtClean="0"/>
              <a:t>Activation energy</a:t>
            </a:r>
          </a:p>
          <a:p>
            <a:pPr marL="514350" indent="-514350">
              <a:buFont typeface="Wingdings" charset="2"/>
              <a:buAutoNum type="arabicPlain" startAt="26"/>
            </a:pPr>
            <a:r>
              <a:rPr lang="en-US" dirty="0" smtClean="0"/>
              <a:t> Enzyme</a:t>
            </a:r>
          </a:p>
          <a:p>
            <a:pPr marL="514350" indent="-514350">
              <a:buFont typeface="Wingdings" charset="2"/>
              <a:buAutoNum type="arabicPlain" startAt="26"/>
            </a:pPr>
            <a:r>
              <a:rPr lang="en-US" dirty="0"/>
              <a:t> </a:t>
            </a:r>
            <a:r>
              <a:rPr lang="en-US" dirty="0" smtClean="0"/>
              <a:t>Substrate</a:t>
            </a:r>
          </a:p>
          <a:p>
            <a:pPr marL="514350" indent="-514350">
              <a:buFont typeface="Wingdings" charset="2"/>
              <a:buAutoNum type="arabicPlain" startAt="26"/>
            </a:pPr>
            <a:r>
              <a:rPr lang="en-US" dirty="0" smtClean="0"/>
              <a:t>Active site</a:t>
            </a:r>
          </a:p>
          <a:p>
            <a:pPr marL="514350" indent="-514350">
              <a:buFont typeface="Wingdings" charset="2"/>
              <a:buAutoNum type="arabicPlain" startAt="26"/>
            </a:pPr>
            <a:endParaRPr lang="en-US" dirty="0" smtClean="0"/>
          </a:p>
          <a:p>
            <a:pPr marL="514350" indent="-514350">
              <a:buFont typeface="Wingdings" charset="2"/>
              <a:buAutoNum type="arabicPlain" startAt="26"/>
            </a:pPr>
            <a:endParaRPr lang="en-US" dirty="0" smtClean="0"/>
          </a:p>
          <a:p>
            <a:pPr marL="514350" indent="-514350">
              <a:buFont typeface="Wingdings" charset="2"/>
              <a:buAutoNum type="arabicPlain" startAt="26"/>
            </a:pPr>
            <a:endParaRPr lang="en-US" dirty="0" smtClean="0"/>
          </a:p>
          <a:p>
            <a:pPr marL="514350" indent="-514350">
              <a:buFont typeface="Wingdings" charset="2"/>
              <a:buAutoNum type="arabicPlain" startAt="26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926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10/18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ATB today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for test</a:t>
            </a:r>
          </a:p>
          <a:p>
            <a:pPr lvl="1"/>
            <a:r>
              <a:rPr lang="en-US" dirty="0" smtClean="0"/>
              <a:t>Work on study guide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480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7500" dirty="0" smtClean="0"/>
              <a:t>THE END</a:t>
            </a:r>
            <a:endParaRPr lang="en-US" sz="75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3867"/>
            <a:ext cx="3886199" cy="1431925"/>
          </a:xfrm>
        </p:spPr>
        <p:txBody>
          <a:bodyPr/>
          <a:lstStyle/>
          <a:p>
            <a:r>
              <a:rPr lang="en-US" dirty="0" smtClean="0"/>
              <a:t>10/8 3rd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007350" cy="4191000"/>
          </a:xfrm>
        </p:spPr>
        <p:txBody>
          <a:bodyPr/>
          <a:lstStyle/>
          <a:p>
            <a:r>
              <a:rPr lang="en-US" dirty="0" smtClean="0"/>
              <a:t>10/8 ATB </a:t>
            </a:r>
            <a:r>
              <a:rPr lang="en-US" dirty="0" smtClean="0">
                <a:sym typeface="Wingdings"/>
              </a:rPr>
              <a:t> What is the function of an enzyme?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Receive study guide</a:t>
            </a:r>
          </a:p>
          <a:p>
            <a:pPr lvl="1"/>
            <a:r>
              <a:rPr lang="en-US" dirty="0" smtClean="0">
                <a:sym typeface="Wingdings"/>
              </a:rPr>
              <a:t>Book assignment</a:t>
            </a:r>
          </a:p>
          <a:p>
            <a:pPr lvl="1"/>
            <a:r>
              <a:rPr lang="en-US" dirty="0" smtClean="0">
                <a:sym typeface="Wingdings"/>
              </a:rPr>
              <a:t>Worksheet pages </a:t>
            </a:r>
          </a:p>
          <a:p>
            <a:pPr lvl="1"/>
            <a:endParaRPr lang="en-US" dirty="0" smtClean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Wednesday – Review for the test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Test is Thursday</a:t>
            </a:r>
          </a:p>
        </p:txBody>
      </p:sp>
    </p:spTree>
    <p:extLst>
      <p:ext uri="{BB962C8B-B14F-4D97-AF65-F5344CB8AC3E}">
        <p14:creationId xmlns:p14="http://schemas.microsoft.com/office/powerpoint/2010/main" val="3538331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10/7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10/7 ATB </a:t>
            </a:r>
            <a:r>
              <a:rPr lang="en-US" dirty="0" smtClean="0">
                <a:sym typeface="Wingdings"/>
              </a:rPr>
              <a:t>  What is the substance called that an enzyme breaks down?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LAB, take 2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Listen for directions</a:t>
            </a:r>
          </a:p>
        </p:txBody>
      </p:sp>
    </p:spTree>
    <p:extLst>
      <p:ext uri="{BB962C8B-B14F-4D97-AF65-F5344CB8AC3E}">
        <p14:creationId xmlns:p14="http://schemas.microsoft.com/office/powerpoint/2010/main" val="3351979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r>
              <a:rPr lang="en-US" dirty="0" smtClean="0"/>
              <a:t>10/8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410200"/>
          </a:xfrm>
        </p:spPr>
        <p:txBody>
          <a:bodyPr/>
          <a:lstStyle/>
          <a:p>
            <a:r>
              <a:rPr lang="en-US" dirty="0" smtClean="0"/>
              <a:t>10/8 ATB </a:t>
            </a:r>
            <a:r>
              <a:rPr lang="en-US" dirty="0" smtClean="0">
                <a:sym typeface="Wingdings"/>
              </a:rPr>
              <a:t> What color does iodine turn in the presence of starch?</a:t>
            </a:r>
          </a:p>
          <a:p>
            <a:r>
              <a:rPr lang="en-US" u="sng" dirty="0" smtClean="0">
                <a:sym typeface="Wingdings"/>
              </a:rPr>
              <a:t>Today</a:t>
            </a:r>
            <a:r>
              <a:rPr lang="en-US" dirty="0" smtClean="0">
                <a:sym typeface="Wingdings"/>
              </a:rPr>
              <a:t>:</a:t>
            </a:r>
          </a:p>
          <a:p>
            <a:pPr lvl="1"/>
            <a:r>
              <a:rPr lang="en-US" dirty="0" smtClean="0">
                <a:sym typeface="Wingdings"/>
              </a:rPr>
              <a:t>No directions.  You should begin immediately</a:t>
            </a:r>
          </a:p>
          <a:p>
            <a:pPr lvl="1"/>
            <a:r>
              <a:rPr lang="en-US" dirty="0" smtClean="0">
                <a:sym typeface="Wingdings"/>
              </a:rPr>
              <a:t>Lab (finish)</a:t>
            </a:r>
          </a:p>
          <a:p>
            <a:pPr lvl="2"/>
            <a:r>
              <a:rPr lang="en-US" dirty="0" smtClean="0">
                <a:sym typeface="Wingdings"/>
              </a:rPr>
              <a:t>You must have data for activity 1, activity 2 and activity 3</a:t>
            </a:r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Period 6 -- Get your study guide</a:t>
            </a:r>
          </a:p>
          <a:p>
            <a:pPr lvl="1"/>
            <a:endParaRPr lang="en-US" dirty="0" smtClean="0">
              <a:sym typeface="Wingdings"/>
            </a:endParaRPr>
          </a:p>
          <a:p>
            <a:pPr lvl="1"/>
            <a:r>
              <a:rPr lang="en-US" u="sng" dirty="0" smtClean="0">
                <a:sym typeface="Wingdings"/>
              </a:rPr>
              <a:t>Tomorrow</a:t>
            </a:r>
            <a:r>
              <a:rPr lang="en-US" dirty="0" smtClean="0">
                <a:sym typeface="Wingdings"/>
              </a:rPr>
              <a:t>:  Book assignment / work on study guide</a:t>
            </a:r>
          </a:p>
          <a:p>
            <a:pPr lvl="1"/>
            <a:r>
              <a:rPr lang="en-US" dirty="0" smtClean="0">
                <a:sym typeface="Wingdings"/>
              </a:rPr>
              <a:t>Test Thursday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573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Review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Book – page 53 #1-</a:t>
            </a:r>
            <a:r>
              <a:rPr lang="en-US" dirty="0" smtClean="0"/>
              <a:t>3</a:t>
            </a:r>
          </a:p>
          <a:p>
            <a:endParaRPr lang="en-US" dirty="0"/>
          </a:p>
          <a:p>
            <a:r>
              <a:rPr lang="en-US" dirty="0" smtClean="0"/>
              <a:t>Packet pages to complete:</a:t>
            </a:r>
          </a:p>
          <a:p>
            <a:pPr lvl="1"/>
            <a:r>
              <a:rPr lang="en-US" dirty="0" smtClean="0"/>
              <a:t>15-17</a:t>
            </a:r>
          </a:p>
          <a:p>
            <a:pPr lvl="1"/>
            <a:r>
              <a:rPr lang="en-US" dirty="0" smtClean="0"/>
              <a:t>19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67"/>
            <a:ext cx="8385175" cy="898525"/>
          </a:xfrm>
        </p:spPr>
        <p:txBody>
          <a:bodyPr/>
          <a:lstStyle/>
          <a:p>
            <a:r>
              <a:rPr lang="en-US" dirty="0" smtClean="0"/>
              <a:t>10/9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467" y="609600"/>
            <a:ext cx="9144000" cy="5943600"/>
          </a:xfrm>
        </p:spPr>
        <p:txBody>
          <a:bodyPr/>
          <a:lstStyle/>
          <a:p>
            <a:r>
              <a:rPr lang="en-US" sz="2400" dirty="0"/>
              <a:t>10/9 ATB </a:t>
            </a:r>
            <a:r>
              <a:rPr lang="en-US" sz="2400" dirty="0">
                <a:sym typeface="Wingdings"/>
              </a:rPr>
              <a:t> Biological catalysts, or ______________ break down or build up different substances or ______________ in the __________ site of the enzyme</a:t>
            </a:r>
          </a:p>
          <a:p>
            <a:r>
              <a:rPr lang="en-US" sz="2400" u="sng" dirty="0" smtClean="0"/>
              <a:t>Today</a:t>
            </a:r>
            <a:r>
              <a:rPr lang="en-US" sz="2400" dirty="0" smtClean="0"/>
              <a:t>:</a:t>
            </a:r>
          </a:p>
          <a:p>
            <a:pPr lvl="1"/>
            <a:r>
              <a:rPr lang="en-US" sz="2400" dirty="0" smtClean="0"/>
              <a:t>Turn in book assignment (if you didn’t already)</a:t>
            </a:r>
          </a:p>
          <a:p>
            <a:pPr lvl="1"/>
            <a:r>
              <a:rPr lang="en-US" sz="2400" dirty="0"/>
              <a:t>Work on study guides --- any you don’t understand??</a:t>
            </a:r>
            <a:r>
              <a:rPr lang="en-US" sz="2400" dirty="0" smtClean="0"/>
              <a:t>?</a:t>
            </a:r>
          </a:p>
          <a:p>
            <a:pPr lvl="1"/>
            <a:r>
              <a:rPr lang="en-US" sz="2400" u="sng" dirty="0" smtClean="0"/>
              <a:t>Assignment</a:t>
            </a:r>
            <a:r>
              <a:rPr lang="en-US" sz="2400" dirty="0" smtClean="0"/>
              <a:t>:</a:t>
            </a:r>
          </a:p>
          <a:p>
            <a:pPr lvl="2"/>
            <a:r>
              <a:rPr lang="en-US" dirty="0"/>
              <a:t>Book page 53 #1-3</a:t>
            </a:r>
          </a:p>
          <a:p>
            <a:pPr lvl="2"/>
            <a:r>
              <a:rPr lang="en-US" dirty="0" smtClean="0"/>
              <a:t>Page 19 in packet</a:t>
            </a:r>
            <a:endParaRPr lang="en-US" dirty="0"/>
          </a:p>
          <a:p>
            <a:pPr lvl="1"/>
            <a:r>
              <a:rPr lang="en-US" sz="2400" u="sng" dirty="0" smtClean="0"/>
              <a:t>Stuff to help you do well</a:t>
            </a:r>
            <a:r>
              <a:rPr lang="en-US" sz="2400" dirty="0" smtClean="0"/>
              <a:t>:</a:t>
            </a:r>
          </a:p>
          <a:p>
            <a:pPr lvl="2"/>
            <a:r>
              <a:rPr lang="en-US" dirty="0" smtClean="0"/>
              <a:t>Practice test online</a:t>
            </a:r>
          </a:p>
          <a:p>
            <a:pPr lvl="2"/>
            <a:r>
              <a:rPr lang="en-US" dirty="0" smtClean="0"/>
              <a:t>Packet page 15-17</a:t>
            </a:r>
          </a:p>
          <a:p>
            <a:pPr lvl="2"/>
            <a:r>
              <a:rPr lang="en-US" dirty="0" smtClean="0"/>
              <a:t>Page 19</a:t>
            </a:r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67697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385175" cy="1431925"/>
          </a:xfrm>
        </p:spPr>
        <p:txBody>
          <a:bodyPr/>
          <a:lstStyle/>
          <a:p>
            <a:r>
              <a:rPr lang="en-US" dirty="0" smtClean="0"/>
              <a:t>10/9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991600" cy="5486400"/>
          </a:xfrm>
        </p:spPr>
        <p:txBody>
          <a:bodyPr/>
          <a:lstStyle/>
          <a:p>
            <a:r>
              <a:rPr lang="en-US" dirty="0" smtClean="0"/>
              <a:t>10/9 ATB </a:t>
            </a:r>
            <a:r>
              <a:rPr lang="en-US" dirty="0" smtClean="0">
                <a:sym typeface="Wingdings"/>
              </a:rPr>
              <a:t> Biological catalysts, or ______________ break down or build up different substances or ______________ in the __________ site of the enzyme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Labs – get needed information</a:t>
            </a:r>
          </a:p>
          <a:p>
            <a:pPr lvl="1"/>
            <a:r>
              <a:rPr lang="en-US" dirty="0" smtClean="0">
                <a:sym typeface="Wingdings"/>
              </a:rPr>
              <a:t>Prepare for the test</a:t>
            </a:r>
          </a:p>
          <a:p>
            <a:pPr lvl="1"/>
            <a:r>
              <a:rPr lang="en-US" dirty="0" smtClean="0">
                <a:sym typeface="Wingdings"/>
              </a:rPr>
              <a:t>Look over your study guides for questions you do no understand…ask.  </a:t>
            </a:r>
          </a:p>
          <a:p>
            <a:pPr lvl="1"/>
            <a:r>
              <a:rPr lang="en-US" dirty="0" smtClean="0">
                <a:sym typeface="Wingdings"/>
              </a:rPr>
              <a:t>Test / Study Guides -- Thursday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163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Tx/>
              <a:buFont typeface="Wingdings" charset="2"/>
              <a:buAutoNum type="arabicPlain" startAt="4"/>
              <a:defRPr/>
            </a:pPr>
            <a:r>
              <a:rPr lang="en-US" b="1" dirty="0" smtClean="0">
                <a:effectLst/>
              </a:rPr>
              <a:t>What subatomic particles make up most of the mass of the atom?</a:t>
            </a:r>
          </a:p>
          <a:p>
            <a:pPr marL="914400" lvl="1" indent="-514350">
              <a:buClrTx/>
              <a:buFont typeface="Wingdings" charset="2"/>
              <a:buAutoNum type="arabicPlain" startAt="4"/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/>
              </a:rPr>
              <a:t>Protons and neutrons</a:t>
            </a:r>
            <a:endParaRPr lang="en-US" b="1" dirty="0"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514350" indent="-514350">
              <a:buClrTx/>
              <a:buFont typeface="Wingdings" charset="2"/>
              <a:buAutoNum type="arabicPlain" startAt="4"/>
              <a:defRPr/>
            </a:pPr>
            <a:r>
              <a:rPr lang="en-US" b="1" dirty="0" smtClean="0">
                <a:effectLst/>
              </a:rPr>
              <a:t>In </a:t>
            </a:r>
            <a:r>
              <a:rPr lang="en-US" b="1" dirty="0">
                <a:effectLst/>
              </a:rPr>
              <a:t>order for the charge of an atom to be </a:t>
            </a:r>
            <a:r>
              <a:rPr lang="en-US" b="1" dirty="0" smtClean="0">
                <a:effectLst/>
              </a:rPr>
              <a:t>neutral</a:t>
            </a:r>
            <a:r>
              <a:rPr lang="en-US" b="1" dirty="0">
                <a:effectLst/>
              </a:rPr>
              <a:t>, what has to be true about it’s number of protons and electrons</a:t>
            </a:r>
            <a:r>
              <a:rPr lang="en-US" b="1" dirty="0" smtClean="0">
                <a:effectLst/>
              </a:rPr>
              <a:t>?</a:t>
            </a:r>
          </a:p>
          <a:p>
            <a:pPr marL="914400" lvl="1" indent="-514350">
              <a:buClrTx/>
              <a:buFont typeface="Wingdings" charset="2"/>
              <a:buAutoNum type="arabicPlain" startAt="4"/>
              <a:defRPr/>
            </a:pPr>
            <a:r>
              <a:rPr lang="en-US" b="1" dirty="0" smtClean="0">
                <a:solidFill>
                  <a:srgbClr val="FFFF4A"/>
                </a:solidFill>
              </a:rPr>
              <a:t>The number of protons and electrons must be equal</a:t>
            </a:r>
            <a:endParaRPr lang="en-US" b="1" dirty="0">
              <a:solidFill>
                <a:srgbClr val="FFFF4A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10/10 3rd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7848600" cy="4267200"/>
          </a:xfrm>
        </p:spPr>
        <p:txBody>
          <a:bodyPr/>
          <a:lstStyle/>
          <a:p>
            <a:r>
              <a:rPr lang="en-US" dirty="0" smtClean="0"/>
              <a:t>10/10 ATB </a:t>
            </a:r>
            <a:r>
              <a:rPr lang="en-US" dirty="0" smtClean="0">
                <a:sym typeface="Wingdings"/>
              </a:rPr>
              <a:t> What helps to lower the activation energy of reactions?   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Review for test</a:t>
            </a:r>
          </a:p>
          <a:p>
            <a:pPr lvl="1"/>
            <a:r>
              <a:rPr lang="en-US" dirty="0" smtClean="0">
                <a:sym typeface="Wingdings"/>
              </a:rPr>
              <a:t>1</a:t>
            </a:r>
            <a:r>
              <a:rPr lang="en-US" baseline="30000" dirty="0" smtClean="0">
                <a:sym typeface="Wingdings"/>
              </a:rPr>
              <a:t>st</a:t>
            </a:r>
            <a:r>
              <a:rPr lang="en-US" dirty="0" smtClean="0">
                <a:sym typeface="Wingdings"/>
              </a:rPr>
              <a:t> – any questions on the study guide?</a:t>
            </a:r>
          </a:p>
          <a:p>
            <a:pPr lvl="1"/>
            <a:r>
              <a:rPr lang="en-US" dirty="0" smtClean="0">
                <a:sym typeface="Wingdings"/>
              </a:rPr>
              <a:t>2</a:t>
            </a:r>
            <a:r>
              <a:rPr lang="en-US" baseline="30000" dirty="0" smtClean="0">
                <a:sym typeface="Wingdings"/>
              </a:rPr>
              <a:t>nd</a:t>
            </a:r>
            <a:r>
              <a:rPr lang="en-US" dirty="0" smtClean="0">
                <a:sym typeface="Wingdings"/>
              </a:rPr>
              <a:t> – look over page 15-17</a:t>
            </a:r>
          </a:p>
          <a:p>
            <a:pPr lvl="1"/>
            <a:r>
              <a:rPr lang="en-US" dirty="0" smtClean="0">
                <a:sym typeface="Wingdings"/>
              </a:rPr>
              <a:t>3</a:t>
            </a:r>
            <a:r>
              <a:rPr lang="en-US" baseline="30000" dirty="0" smtClean="0">
                <a:sym typeface="Wingdings"/>
              </a:rPr>
              <a:t>rd</a:t>
            </a: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– Practice test questions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Test = Friday</a:t>
            </a:r>
          </a:p>
          <a:p>
            <a:pPr lvl="1"/>
            <a:r>
              <a:rPr lang="en-US" dirty="0" smtClean="0">
                <a:sym typeface="Wingdings"/>
              </a:rPr>
              <a:t>Study guide = Friday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11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7848600" cy="4191000"/>
          </a:xfrm>
        </p:spPr>
        <p:txBody>
          <a:bodyPr/>
          <a:lstStyle/>
          <a:p>
            <a:r>
              <a:rPr lang="en-US" dirty="0" smtClean="0"/>
              <a:t>TEST</a:t>
            </a:r>
          </a:p>
          <a:p>
            <a:endParaRPr lang="en-US" dirty="0"/>
          </a:p>
          <a:p>
            <a:r>
              <a:rPr lang="en-US" dirty="0" smtClean="0"/>
              <a:t>You need a pencil</a:t>
            </a:r>
          </a:p>
          <a:p>
            <a:endParaRPr lang="en-US" dirty="0"/>
          </a:p>
          <a:p>
            <a:r>
              <a:rPr lang="en-US" dirty="0" smtClean="0"/>
              <a:t>Study guides</a:t>
            </a:r>
          </a:p>
          <a:p>
            <a:endParaRPr lang="en-US" dirty="0"/>
          </a:p>
          <a:p>
            <a:r>
              <a:rPr lang="en-US" dirty="0" smtClean="0"/>
              <a:t>Put your name on the test (write the short answer on the back)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422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933"/>
            <a:ext cx="8385175" cy="821267"/>
          </a:xfrm>
        </p:spPr>
        <p:txBody>
          <a:bodyPr/>
          <a:lstStyle/>
          <a:p>
            <a:r>
              <a:rPr lang="en-US" dirty="0" smtClean="0"/>
              <a:t>10/22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914400"/>
            <a:ext cx="7543800" cy="5943600"/>
          </a:xfrm>
        </p:spPr>
        <p:txBody>
          <a:bodyPr/>
          <a:lstStyle/>
          <a:p>
            <a:r>
              <a:rPr lang="en-US" dirty="0" smtClean="0"/>
              <a:t>No ATB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Get out review sheets – work on them (you must be working)</a:t>
            </a:r>
          </a:p>
          <a:p>
            <a:pPr lvl="1"/>
            <a:r>
              <a:rPr lang="en-US" dirty="0" smtClean="0"/>
              <a:t>Ask questions as you go</a:t>
            </a:r>
          </a:p>
          <a:p>
            <a:pPr lvl="1"/>
            <a:r>
              <a:rPr lang="en-US" dirty="0" smtClean="0"/>
              <a:t>Last 15 minutes of the period = review for the test</a:t>
            </a:r>
          </a:p>
          <a:p>
            <a:pPr lvl="1"/>
            <a:r>
              <a:rPr lang="en-US" dirty="0" smtClean="0"/>
              <a:t>What is due tomorrow:</a:t>
            </a:r>
          </a:p>
          <a:p>
            <a:pPr lvl="2"/>
            <a:r>
              <a:rPr lang="en-US" dirty="0" smtClean="0"/>
              <a:t>Study guide</a:t>
            </a:r>
          </a:p>
          <a:p>
            <a:pPr lvl="2"/>
            <a:r>
              <a:rPr lang="en-US" dirty="0" smtClean="0"/>
              <a:t>ATB’s</a:t>
            </a:r>
          </a:p>
          <a:p>
            <a:pPr lvl="2"/>
            <a:r>
              <a:rPr lang="en-US" smtClean="0"/>
              <a:t>Vocab List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375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51816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Test Review</a:t>
            </a:r>
          </a:p>
        </p:txBody>
      </p:sp>
      <p:sp>
        <p:nvSpPr>
          <p:cNvPr id="1300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3338" y="685800"/>
            <a:ext cx="8610600" cy="6172200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Why do elements bond?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is the difference between an ionic bond and a covalent bond?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is activation energy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role do enzymes play in reactions?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is an ion?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How is an ion created?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Where do we find: protons, electrons, neutrons?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is the charge of protons, neutrons, electrons?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Why does carbon bond so readily with other atoms?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does the mass number tell us?  The atomic number?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are isotopes?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type of bond forms </a:t>
            </a:r>
            <a:r>
              <a:rPr lang="en-US" sz="2600" dirty="0" err="1" smtClean="0">
                <a:cs typeface="+mn-cs"/>
              </a:rPr>
              <a:t>NaCl</a:t>
            </a:r>
            <a:r>
              <a:rPr lang="en-US" sz="2600" dirty="0" smtClean="0">
                <a:cs typeface="+mn-cs"/>
              </a:rPr>
              <a:t>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is the active site of an enzyme?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>
                <a:cs typeface="+mn-cs"/>
              </a:rPr>
              <a:t>What causes capillary action?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33067" y="-372533"/>
            <a:ext cx="1846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0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00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00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00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00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00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00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32" y="0"/>
            <a:ext cx="9127067" cy="6324600"/>
          </a:xfrm>
        </p:spPr>
        <p:txBody>
          <a:bodyPr/>
          <a:lstStyle/>
          <a:p>
            <a:pPr marL="514350" indent="-514350">
              <a:buFont typeface="+mj-lt"/>
              <a:buAutoNum type="arabicPeriod" startAt="15"/>
            </a:pPr>
            <a:r>
              <a:rPr lang="en-US" dirty="0" smtClean="0"/>
              <a:t> What is matter?</a:t>
            </a:r>
          </a:p>
          <a:p>
            <a:pPr marL="514350" indent="-514350">
              <a:buFont typeface="+mj-lt"/>
              <a:buAutoNum type="arabicPeriod" startAt="15"/>
            </a:pPr>
            <a:r>
              <a:rPr lang="en-US" dirty="0"/>
              <a:t> </a:t>
            </a:r>
            <a:r>
              <a:rPr lang="en-US" dirty="0" smtClean="0"/>
              <a:t>What are two factors that could affect enzyme function?</a:t>
            </a:r>
          </a:p>
          <a:p>
            <a:pPr marL="514350" indent="-514350">
              <a:buFont typeface="+mj-lt"/>
              <a:buAutoNum type="arabicPeriod" startAt="15"/>
            </a:pPr>
            <a:r>
              <a:rPr lang="en-US" dirty="0" smtClean="0"/>
              <a:t>Why does ice float on water?</a:t>
            </a:r>
          </a:p>
          <a:p>
            <a:pPr marL="514350" indent="-514350">
              <a:buFont typeface="+mj-lt"/>
              <a:buAutoNum type="arabicPeriod" startAt="15"/>
            </a:pPr>
            <a:r>
              <a:rPr lang="en-US" dirty="0"/>
              <a:t> </a:t>
            </a:r>
            <a:r>
              <a:rPr lang="en-US" dirty="0" smtClean="0"/>
              <a:t>Weak bonds between water are called ____?</a:t>
            </a:r>
          </a:p>
          <a:p>
            <a:pPr marL="514350" indent="-514350">
              <a:buFont typeface="+mj-lt"/>
              <a:buAutoNum type="arabicPeriod" startAt="15"/>
            </a:pPr>
            <a:r>
              <a:rPr lang="en-US" dirty="0" smtClean="0"/>
              <a:t>What is the acidic range of pH?  Basic?</a:t>
            </a:r>
          </a:p>
          <a:p>
            <a:pPr marL="514350" indent="-514350">
              <a:buFont typeface="+mj-lt"/>
              <a:buAutoNum type="arabicPeriod" startAt="15"/>
            </a:pPr>
            <a:r>
              <a:rPr lang="en-US" dirty="0" smtClean="0"/>
              <a:t>Water has high heat capacity / temperature moderation.  What does this mean?</a:t>
            </a:r>
          </a:p>
          <a:p>
            <a:pPr marL="514350" indent="-514350">
              <a:buFont typeface="+mj-lt"/>
              <a:buAutoNum type="arabicPeriod" startAt="15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986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5" name="Picture 1" descr="Screen Shot 2013-10-02 at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7239000" cy="35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Screen Shot 2013-10-02 at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05200"/>
            <a:ext cx="8549168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556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9" name="Picture 1" descr="Screen Shot 2013-10-02 at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400"/>
            <a:ext cx="6019800" cy="383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Screen Shot 2013-10-02 at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3810000"/>
            <a:ext cx="7157033" cy="3064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587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64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593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7772400" cy="4419600"/>
          </a:xfrm>
        </p:spPr>
        <p:txBody>
          <a:bodyPr/>
          <a:lstStyle/>
          <a:p>
            <a:r>
              <a:rPr lang="en-US" dirty="0" smtClean="0"/>
              <a:t>10/11 ATB </a:t>
            </a:r>
            <a:r>
              <a:rPr lang="en-US" dirty="0" smtClean="0">
                <a:sym typeface="Wingdings"/>
              </a:rPr>
              <a:t> Which numbers are acidic on the pH scale?  Which numbers would represent a VERY acidic solution?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Exchange lab data</a:t>
            </a:r>
          </a:p>
          <a:p>
            <a:pPr lvl="1"/>
            <a:r>
              <a:rPr lang="en-US" dirty="0" smtClean="0">
                <a:sym typeface="Wingdings"/>
              </a:rPr>
              <a:t>Get tests back / go over them.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Labs due ________________.</a:t>
            </a:r>
          </a:p>
        </p:txBody>
      </p:sp>
    </p:spTree>
    <p:extLst>
      <p:ext uri="{BB962C8B-B14F-4D97-AF65-F5344CB8AC3E}">
        <p14:creationId xmlns:p14="http://schemas.microsoft.com/office/powerpoint/2010/main" val="2632270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3338"/>
            <a:ext cx="4114800" cy="94773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007350" cy="5638800"/>
          </a:xfrm>
        </p:spPr>
        <p:txBody>
          <a:bodyPr/>
          <a:lstStyle/>
          <a:p>
            <a:pPr>
              <a:defRPr/>
            </a:pPr>
            <a:r>
              <a:rPr lang="en-US" u="sng" dirty="0" smtClean="0"/>
              <a:t>Element</a:t>
            </a:r>
            <a:r>
              <a:rPr lang="en-US" dirty="0" smtClean="0"/>
              <a:t> –</a:t>
            </a:r>
          </a:p>
          <a:p>
            <a:pPr lvl="1">
              <a:defRPr/>
            </a:pPr>
            <a:r>
              <a:rPr lang="en-US" dirty="0" smtClean="0"/>
              <a:t>Pure substance that consists of only one type of atom.</a:t>
            </a:r>
          </a:p>
          <a:p>
            <a:pPr>
              <a:defRPr/>
            </a:pPr>
            <a:r>
              <a:rPr lang="en-US" dirty="0" smtClean="0"/>
              <a:t>About how many elements are there?</a:t>
            </a:r>
          </a:p>
          <a:p>
            <a:pPr lvl="1">
              <a:defRPr/>
            </a:pPr>
            <a:r>
              <a:rPr lang="en-US" dirty="0" smtClean="0"/>
              <a:t>Over 100</a:t>
            </a:r>
          </a:p>
          <a:p>
            <a:pPr>
              <a:defRPr/>
            </a:pPr>
            <a:r>
              <a:rPr lang="en-US" dirty="0" smtClean="0"/>
              <a:t>How many are commonly found in living things?</a:t>
            </a:r>
          </a:p>
          <a:p>
            <a:pPr lvl="1">
              <a:defRPr/>
            </a:pPr>
            <a:r>
              <a:rPr lang="en-US" dirty="0" smtClean="0"/>
              <a:t>About 24</a:t>
            </a:r>
          </a:p>
          <a:p>
            <a:pPr>
              <a:defRPr/>
            </a:pPr>
            <a:r>
              <a:rPr lang="en-US" dirty="0" smtClean="0"/>
              <a:t>Give some examples:</a:t>
            </a:r>
          </a:p>
          <a:p>
            <a:pPr lvl="1">
              <a:defRPr/>
            </a:pPr>
            <a:r>
              <a:rPr lang="en-US" dirty="0" smtClean="0"/>
              <a:t>Hydrogen (H), Carbon (C), Gold (Au) </a:t>
            </a:r>
            <a:r>
              <a:rPr lang="en-US" dirty="0" err="1" smtClean="0"/>
              <a:t>etc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10/14 3</a:t>
            </a:r>
            <a:r>
              <a:rPr lang="en-US" baseline="30000" dirty="0" smtClean="0"/>
              <a:t>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7543800" cy="4191000"/>
          </a:xfrm>
        </p:spPr>
        <p:txBody>
          <a:bodyPr/>
          <a:lstStyle/>
          <a:p>
            <a:r>
              <a:rPr lang="en-US" dirty="0" smtClean="0"/>
              <a:t>10/14 ATB </a:t>
            </a:r>
            <a:r>
              <a:rPr lang="en-US" dirty="0" smtClean="0">
                <a:sym typeface="Wingdings"/>
              </a:rPr>
              <a:t>  When electrons are transferred, what type of bond results?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Group test</a:t>
            </a:r>
          </a:p>
          <a:p>
            <a:pPr lvl="1"/>
            <a:r>
              <a:rPr lang="en-US" dirty="0" smtClean="0">
                <a:sym typeface="Wingdings"/>
              </a:rPr>
              <a:t>Go over the test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Tomorrow – Start the </a:t>
            </a:r>
            <a:r>
              <a:rPr lang="en-US" smtClean="0">
                <a:sym typeface="Wingdings"/>
              </a:rPr>
              <a:t>next chapter</a:t>
            </a:r>
          </a:p>
        </p:txBody>
      </p:sp>
    </p:spTree>
    <p:extLst>
      <p:ext uri="{BB962C8B-B14F-4D97-AF65-F5344CB8AC3E}">
        <p14:creationId xmlns:p14="http://schemas.microsoft.com/office/powerpoint/2010/main" val="199455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r>
              <a:rPr lang="en-US" dirty="0" smtClean="0"/>
              <a:t>Enzyme Function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32" y="990600"/>
            <a:ext cx="9127067" cy="5867400"/>
          </a:xfrm>
        </p:spPr>
        <p:txBody>
          <a:bodyPr/>
          <a:lstStyle/>
          <a:p>
            <a:r>
              <a:rPr lang="en-US" dirty="0" smtClean="0"/>
              <a:t>Your group need to get a sheet of paper and separate it into 3 sections and label, ENZYME, STARCH, WATER</a:t>
            </a:r>
          </a:p>
          <a:p>
            <a:r>
              <a:rPr lang="en-US" dirty="0" smtClean="0"/>
              <a:t>You also must make sure you don’t mix up the pipettes</a:t>
            </a:r>
          </a:p>
          <a:p>
            <a:r>
              <a:rPr lang="en-US" dirty="0" smtClean="0"/>
              <a:t>Read the procedure carefully!</a:t>
            </a:r>
          </a:p>
          <a:p>
            <a:r>
              <a:rPr lang="en-US" dirty="0" smtClean="0"/>
              <a:t>You must keep your safety glasses on the entire time. </a:t>
            </a:r>
            <a:endParaRPr lang="en-US" dirty="0"/>
          </a:p>
          <a:p>
            <a:r>
              <a:rPr lang="en-US" dirty="0" smtClean="0"/>
              <a:t>Activity 1 – You are looking to find the time it takes the enzyme to break down the starch.  How do you know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298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49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Quiz Review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You must answer the following 4 questions without using your notes.  </a:t>
            </a:r>
          </a:p>
          <a:p>
            <a:pPr>
              <a:defRPr/>
            </a:pPr>
            <a:r>
              <a:rPr lang="en-US" dirty="0" smtClean="0"/>
              <a:t>Then, crumple up your paper into a ball</a:t>
            </a:r>
          </a:p>
          <a:p>
            <a:pPr>
              <a:defRPr/>
            </a:pPr>
            <a:r>
              <a:rPr lang="en-US" dirty="0" smtClean="0"/>
              <a:t>Person who gets ALL 4 correct and is the CLOSEST to the trash can wins…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4 Questions…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007350" cy="55626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What are the 3 particles that make up an atom?  Give the charge of each.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What is activation energy?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What are the two types of bonds we discussed in class?  Which one shares electrons?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What is an isotope?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Crumple you paper and WAIT UNTIL I SAY GO.</a:t>
            </a:r>
          </a:p>
          <a:p>
            <a:pPr marL="0" indent="0">
              <a:buFont typeface="Wingdings" charset="0"/>
              <a:buNone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</p:txBody>
      </p:sp>
      <p:sp>
        <p:nvSpPr>
          <p:cNvPr id="137220" name="TextBox 3"/>
          <p:cNvSpPr txBox="1">
            <a:spLocks noChangeArrowheads="1"/>
          </p:cNvSpPr>
          <p:nvPr/>
        </p:nvSpPr>
        <p:spPr bwMode="auto">
          <a:xfrm>
            <a:off x="250825" y="4349750"/>
            <a:ext cx="1841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On a separate piece of paper…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Look back through your notes and pick AT LEAST two terms, topics, or anything that you don’t fully understand.</a:t>
            </a:r>
          </a:p>
          <a:p>
            <a:pPr>
              <a:defRPr/>
            </a:pPr>
            <a:r>
              <a:rPr lang="en-US" dirty="0" smtClean="0"/>
              <a:t>Write them on a piece of paper</a:t>
            </a:r>
          </a:p>
          <a:p>
            <a:pPr>
              <a:defRPr/>
            </a:pPr>
            <a:r>
              <a:rPr lang="en-US" dirty="0" smtClean="0"/>
              <a:t>We will use some of these to help review for the quiz that’s on Friday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954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31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Isotopes</a:t>
            </a:r>
            <a:endParaRPr lang="en-US" dirty="0"/>
          </a:p>
        </p:txBody>
      </p:sp>
      <p:pic>
        <p:nvPicPr>
          <p:cNvPr id="3584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28600"/>
            <a:ext cx="14192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5410200" y="609600"/>
            <a:ext cx="1447800" cy="76200"/>
          </a:xfrm>
          <a:prstGeom prst="line">
            <a:avLst/>
          </a:prstGeom>
          <a:noFill/>
          <a:ln w="76200" cmpd="tri">
            <a:solidFill>
              <a:srgbClr val="FF99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V="1">
            <a:off x="5791200" y="1447800"/>
            <a:ext cx="914400" cy="381000"/>
          </a:xfrm>
          <a:prstGeom prst="line">
            <a:avLst/>
          </a:prstGeom>
          <a:noFill/>
          <a:ln w="76200" cmpd="tri">
            <a:solidFill>
              <a:srgbClr val="FF99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8616950" cy="4191000"/>
          </a:xfrm>
        </p:spPr>
        <p:txBody>
          <a:bodyPr/>
          <a:lstStyle/>
          <a:p>
            <a:pPr>
              <a:defRPr/>
            </a:pPr>
            <a:r>
              <a:rPr lang="en-US" u="sng" dirty="0" smtClean="0"/>
              <a:t>Isotopes</a:t>
            </a:r>
            <a:r>
              <a:rPr lang="en-US" dirty="0"/>
              <a:t>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/>
              <a:t>Atoms </a:t>
            </a:r>
            <a:r>
              <a:rPr lang="en-US" dirty="0" smtClean="0"/>
              <a:t>of the same element that differ in the </a:t>
            </a:r>
            <a:r>
              <a:rPr lang="en-US" dirty="0"/>
              <a:t>number of neutrons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/>
              <a:t>How many protons does carbon have?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/>
              <a:t>6 protons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/>
              <a:t>How many neutrons can carbon have?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/>
              <a:t>6 neutrons (carbon-12)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/>
              <a:t>7 neutrons </a:t>
            </a:r>
            <a:r>
              <a:rPr lang="en-US" dirty="0" smtClean="0"/>
              <a:t>(carbon </a:t>
            </a:r>
            <a:r>
              <a:rPr lang="en-US" dirty="0"/>
              <a:t>13)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/>
              <a:t>8 neutrons (carbon 14)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b="1">
                <a:solidFill>
                  <a:schemeClr val="folHlink"/>
                </a:solidFill>
              </a:rPr>
              <a:t>Ionization of Water</a:t>
            </a:r>
            <a:endParaRPr lang="en-US">
              <a:solidFill>
                <a:schemeClr val="folHlink"/>
              </a:solidFill>
            </a:endParaRPr>
          </a:p>
          <a:p>
            <a:pPr lvl="1">
              <a:lnSpc>
                <a:spcPct val="90000"/>
              </a:lnSpc>
              <a:defRPr/>
            </a:pPr>
            <a:r>
              <a:rPr lang="en-US">
                <a:solidFill>
                  <a:schemeClr val="folHlink"/>
                </a:solidFill>
              </a:rPr>
              <a:t>Water ionizes into </a:t>
            </a:r>
            <a:r>
              <a:rPr lang="en-US" b="1">
                <a:solidFill>
                  <a:schemeClr val="folHlink"/>
                </a:solidFill>
              </a:rPr>
              <a:t>hydronium ions</a:t>
            </a:r>
            <a:r>
              <a:rPr lang="en-US">
                <a:solidFill>
                  <a:schemeClr val="folHlink"/>
                </a:solidFill>
              </a:rPr>
              <a:t> (H</a:t>
            </a:r>
            <a:r>
              <a:rPr lang="en-US" sz="2400" baseline="-25000">
                <a:solidFill>
                  <a:schemeClr val="folHlink"/>
                </a:solidFill>
              </a:rPr>
              <a:t>3</a:t>
            </a:r>
            <a:r>
              <a:rPr lang="en-US">
                <a:solidFill>
                  <a:schemeClr val="folHlink"/>
                </a:solidFill>
              </a:rPr>
              <a:t>O</a:t>
            </a:r>
            <a:r>
              <a:rPr lang="en-US" baseline="30000">
                <a:solidFill>
                  <a:schemeClr val="folHlink"/>
                </a:solidFill>
              </a:rPr>
              <a:t>+</a:t>
            </a:r>
            <a:r>
              <a:rPr lang="en-US">
                <a:solidFill>
                  <a:schemeClr val="folHlink"/>
                </a:solidFill>
              </a:rPr>
              <a:t>) and </a:t>
            </a:r>
            <a:r>
              <a:rPr lang="en-US" b="1">
                <a:solidFill>
                  <a:schemeClr val="folHlink"/>
                </a:solidFill>
              </a:rPr>
              <a:t>hydroxide ions </a:t>
            </a:r>
            <a:r>
              <a:rPr lang="en-US">
                <a:solidFill>
                  <a:schemeClr val="folHlink"/>
                </a:solidFill>
              </a:rPr>
              <a:t>(OH</a:t>
            </a:r>
            <a:r>
              <a:rPr lang="en-US" baseline="30000">
                <a:solidFill>
                  <a:schemeClr val="folHlink"/>
                </a:solidFill>
              </a:rPr>
              <a:t>–</a:t>
            </a:r>
            <a:r>
              <a:rPr lang="en-US">
                <a:solidFill>
                  <a:schemeClr val="folHlink"/>
                </a:solidFill>
              </a:rPr>
              <a:t>).</a:t>
            </a:r>
            <a:endParaRPr lang="en-US" sz="2000">
              <a:solidFill>
                <a:schemeClr val="folHlink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US" b="1">
                <a:solidFill>
                  <a:schemeClr val="folHlink"/>
                </a:solidFill>
              </a:rPr>
              <a:t>Acids</a:t>
            </a:r>
            <a:endParaRPr lang="en-US">
              <a:solidFill>
                <a:schemeClr val="folHlink"/>
              </a:solidFill>
            </a:endParaRPr>
          </a:p>
          <a:p>
            <a:pPr lvl="1">
              <a:lnSpc>
                <a:spcPct val="90000"/>
              </a:lnSpc>
              <a:defRPr/>
            </a:pPr>
            <a:r>
              <a:rPr lang="en-US" b="1">
                <a:solidFill>
                  <a:schemeClr val="folHlink"/>
                </a:solidFill>
              </a:rPr>
              <a:t>Acidic solutions</a:t>
            </a:r>
            <a:r>
              <a:rPr lang="en-US">
                <a:solidFill>
                  <a:schemeClr val="folHlink"/>
                </a:solidFill>
              </a:rPr>
              <a:t> contain more hydronium ions than hydroxide ions.</a:t>
            </a:r>
            <a:endParaRPr lang="en-US" sz="2000" b="1">
              <a:solidFill>
                <a:schemeClr val="folHlink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US" b="1">
                <a:solidFill>
                  <a:schemeClr val="folHlink"/>
                </a:solidFill>
              </a:rPr>
              <a:t>Bases</a:t>
            </a:r>
            <a:endParaRPr lang="en-US">
              <a:solidFill>
                <a:schemeClr val="folHlink"/>
              </a:solidFill>
            </a:endParaRPr>
          </a:p>
          <a:p>
            <a:pPr lvl="1">
              <a:lnSpc>
                <a:spcPct val="90000"/>
              </a:lnSpc>
              <a:defRPr/>
            </a:pPr>
            <a:r>
              <a:rPr lang="en-US" b="1">
                <a:solidFill>
                  <a:schemeClr val="folHlink"/>
                </a:solidFill>
              </a:rPr>
              <a:t>Basic solutions</a:t>
            </a:r>
            <a:r>
              <a:rPr lang="en-US">
                <a:solidFill>
                  <a:schemeClr val="folHlink"/>
                </a:solidFill>
              </a:rPr>
              <a:t> contain more hydroxide ions than hydronium ions.</a:t>
            </a:r>
            <a:endParaRPr lang="en-US" sz="2000" b="1">
              <a:solidFill>
                <a:schemeClr val="folHlink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en-US"/>
              <a:t>Acids and Bases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/>
              <a:t>Acids </a:t>
            </a:r>
            <a:r>
              <a:rPr lang="en-US" sz="1200">
                <a:hlinkClick r:id="rId3"/>
              </a:rPr>
              <a:t>http://my.hrw.com/sh/hm2/0030724872/student/ch02/sec03/qc05/hm202_03_q05fs.htm</a:t>
            </a:r>
            <a:endParaRPr lang="en-US" sz="1200"/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200"/>
          </a:p>
          <a:p>
            <a:pPr lvl="1">
              <a:lnSpc>
                <a:spcPct val="90000"/>
              </a:lnSpc>
              <a:defRPr/>
            </a:pPr>
            <a:r>
              <a:rPr lang="en-US"/>
              <a:t>Have low pH</a:t>
            </a:r>
          </a:p>
          <a:p>
            <a:pPr lvl="1">
              <a:lnSpc>
                <a:spcPct val="90000"/>
              </a:lnSpc>
              <a:defRPr/>
            </a:pPr>
            <a:r>
              <a:rPr lang="en-US"/>
              <a:t>Have a lot of H3O+  (HCL or H2SO4)</a:t>
            </a:r>
          </a:p>
          <a:p>
            <a:pPr lvl="1">
              <a:lnSpc>
                <a:spcPct val="90000"/>
              </a:lnSpc>
              <a:defRPr/>
            </a:pPr>
            <a:r>
              <a:rPr lang="en-US"/>
              <a:t>H20 + HCl = H30+ + Cl-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200">
                <a:hlinkClick r:id="rId4"/>
              </a:rPr>
              <a:t>http://my.hrw.com/sh/hm2/0030724872/student/ch02/sec03/qc06/hm202_03_q06fs.htm</a:t>
            </a:r>
            <a:endParaRPr lang="en-US" sz="1200"/>
          </a:p>
          <a:p>
            <a:pPr>
              <a:lnSpc>
                <a:spcPct val="90000"/>
              </a:lnSpc>
              <a:defRPr/>
            </a:pPr>
            <a:r>
              <a:rPr lang="en-US"/>
              <a:t>Bases</a:t>
            </a:r>
          </a:p>
          <a:p>
            <a:pPr lvl="1">
              <a:lnSpc>
                <a:spcPct val="90000"/>
              </a:lnSpc>
              <a:defRPr/>
            </a:pPr>
            <a:r>
              <a:rPr lang="en-US"/>
              <a:t>High pH</a:t>
            </a:r>
          </a:p>
          <a:p>
            <a:pPr lvl="1">
              <a:lnSpc>
                <a:spcPct val="90000"/>
              </a:lnSpc>
              <a:defRPr/>
            </a:pPr>
            <a:r>
              <a:rPr lang="en-US"/>
              <a:t>Have a lot of OH-  (NaOH)</a:t>
            </a:r>
          </a:p>
          <a:p>
            <a:pPr lvl="1">
              <a:lnSpc>
                <a:spcPct val="90000"/>
              </a:lnSpc>
              <a:defRPr/>
            </a:pPr>
            <a:r>
              <a:rPr lang="en-US"/>
              <a:t>H20 + NaOH = Na+ + OH-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200">
                <a:hlinkClick r:id="rId5"/>
              </a:rPr>
              <a:t>http://my.hrw.com/sh/hm2/0030724872/student/ch02/sec03/qc07/hm202_03_q07fs.htm</a:t>
            </a:r>
            <a:endParaRPr lang="en-US" sz="1200"/>
          </a:p>
          <a:p>
            <a:pPr lvl="1">
              <a:lnSpc>
                <a:spcPct val="90000"/>
              </a:lnSpc>
              <a:defRPr/>
            </a:pPr>
            <a:endParaRPr lang="en-US" sz="120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4910138"/>
            <a:ext cx="5419725" cy="194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en-US"/>
              <a:t>Water and Oil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8686800" cy="5638800"/>
          </a:xfrm>
        </p:spPr>
        <p:txBody>
          <a:bodyPr/>
          <a:lstStyle/>
          <a:p>
            <a:pPr>
              <a:defRPr/>
            </a:pPr>
            <a:r>
              <a:rPr lang="en-US"/>
              <a:t>Do water and oil mix?  Why / why not?</a:t>
            </a:r>
          </a:p>
          <a:p>
            <a:pPr>
              <a:defRPr/>
            </a:pPr>
            <a:r>
              <a:rPr lang="en-US"/>
              <a:t>Below is the chemical structure of olive oil…it is NON-POLAR</a:t>
            </a:r>
          </a:p>
          <a:p>
            <a:pPr>
              <a:defRPr/>
            </a:pP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The POLAR water does not dissolve / interact with the NON-POLAR oil.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209800"/>
            <a:ext cx="53340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789488"/>
            <a:ext cx="3724275" cy="206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971800"/>
            <a:ext cx="7429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609600"/>
            <a:ext cx="8007350" cy="4191000"/>
          </a:xfrm>
        </p:spPr>
        <p:txBody>
          <a:bodyPr/>
          <a:lstStyle/>
          <a:p>
            <a:r>
              <a:rPr lang="en-US" u="sng" dirty="0" smtClean="0"/>
              <a:t>Mass number </a:t>
            </a:r>
            <a:r>
              <a:rPr lang="en-US" dirty="0" smtClean="0"/>
              <a:t>–</a:t>
            </a:r>
          </a:p>
          <a:p>
            <a:pPr lvl="1"/>
            <a:r>
              <a:rPr lang="en-US" dirty="0" smtClean="0"/>
              <a:t>Number of protons and neutrons in the nucleus</a:t>
            </a:r>
          </a:p>
          <a:p>
            <a:r>
              <a:rPr lang="en-US" u="sng" dirty="0" smtClean="0"/>
              <a:t>Atomic mass </a:t>
            </a:r>
            <a:r>
              <a:rPr lang="en-US" dirty="0" smtClean="0"/>
              <a:t>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Weighted </a:t>
            </a:r>
            <a:r>
              <a:rPr lang="en-US" dirty="0"/>
              <a:t>average of an elements isotopes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8999"/>
            <a:ext cx="4572170" cy="341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19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Atomic Number and Mass 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What </a:t>
            </a:r>
            <a:r>
              <a:rPr lang="en-US" dirty="0">
                <a:effectLst/>
              </a:rPr>
              <a:t>is the </a:t>
            </a:r>
            <a:r>
              <a:rPr lang="en-US" u="sng" dirty="0">
                <a:effectLst/>
              </a:rPr>
              <a:t>atomic number</a:t>
            </a:r>
            <a:r>
              <a:rPr lang="en-US" dirty="0">
                <a:effectLst/>
              </a:rPr>
              <a:t> of an element represent? </a:t>
            </a:r>
            <a:endParaRPr lang="en-US" dirty="0" smtClean="0">
              <a:effectLst/>
            </a:endParaRPr>
          </a:p>
          <a:p>
            <a:pPr>
              <a:defRPr/>
            </a:pPr>
            <a:r>
              <a:rPr lang="en-US" dirty="0" smtClean="0">
                <a:effectLst/>
              </a:rPr>
              <a:t>The number of PROTONS in the element</a:t>
            </a:r>
            <a:endParaRPr lang="en-US" dirty="0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222750"/>
            <a:ext cx="46101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4475"/>
            <a:ext cx="8842375" cy="1431925"/>
          </a:xfrm>
        </p:spPr>
        <p:txBody>
          <a:bodyPr/>
          <a:lstStyle/>
          <a:p>
            <a:pPr>
              <a:defRPr/>
            </a:pPr>
            <a:r>
              <a:rPr lang="en-US" sz="3000" u="sng" dirty="0" smtClean="0">
                <a:effectLst/>
              </a:rPr>
              <a:t>Look at Figure 2-3 in the book</a:t>
            </a:r>
            <a:r>
              <a:rPr lang="en-US" sz="3000" dirty="0" smtClean="0">
                <a:effectLst/>
              </a:rPr>
              <a:t>:</a:t>
            </a:r>
            <a:br>
              <a:rPr lang="en-US" sz="3000" dirty="0" smtClean="0">
                <a:effectLst/>
              </a:rPr>
            </a:b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How </a:t>
            </a:r>
            <a:r>
              <a:rPr lang="en-US" dirty="0">
                <a:effectLst/>
              </a:rPr>
              <a:t>many protons does all atoms of carbon (C) have? </a:t>
            </a:r>
            <a:endParaRPr lang="en-US" dirty="0" smtClean="0">
              <a:effectLst/>
            </a:endParaRPr>
          </a:p>
          <a:p>
            <a:pPr lvl="1">
              <a:defRPr/>
            </a:pPr>
            <a:r>
              <a:rPr lang="en-US" dirty="0">
                <a:effectLst/>
              </a:rPr>
              <a:t>6</a:t>
            </a:r>
          </a:p>
          <a:p>
            <a:pPr>
              <a:defRPr/>
            </a:pPr>
            <a:r>
              <a:rPr lang="en-US" dirty="0">
                <a:effectLst/>
              </a:rPr>
              <a:t> </a:t>
            </a:r>
            <a:r>
              <a:rPr lang="en-US" dirty="0" smtClean="0">
                <a:effectLst/>
              </a:rPr>
              <a:t>How </a:t>
            </a:r>
            <a:r>
              <a:rPr lang="en-US" dirty="0">
                <a:effectLst/>
              </a:rPr>
              <a:t>many neutrons can it have</a:t>
            </a:r>
            <a:r>
              <a:rPr lang="en-US" dirty="0" smtClean="0">
                <a:effectLst/>
              </a:rPr>
              <a:t>?</a:t>
            </a:r>
            <a:endParaRPr lang="en-US" dirty="0"/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/>
              <a:t>6 neutrons (carbon-12)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/>
              <a:t>7 neutrons *carbon 13)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/>
              <a:t>8 neutrons (carbon 14)</a:t>
            </a:r>
          </a:p>
          <a:p>
            <a:pPr marL="342900" lvl="1" indent="-342900">
              <a:buClr>
                <a:schemeClr val="hlink"/>
              </a:buClr>
              <a:defRPr/>
            </a:pPr>
            <a:r>
              <a:rPr lang="en-US" dirty="0" smtClean="0">
                <a:effectLst/>
              </a:rPr>
              <a:t> </a:t>
            </a:r>
            <a:r>
              <a:rPr lang="en-US" dirty="0">
                <a:effectLst/>
              </a:rPr>
              <a:t>So the majority of Carbon (~99%) has </a:t>
            </a:r>
            <a:r>
              <a:rPr lang="en-US" dirty="0" smtClean="0">
                <a:effectLst/>
              </a:rPr>
              <a:t>__6____ </a:t>
            </a:r>
            <a:r>
              <a:rPr lang="en-US" dirty="0">
                <a:effectLst/>
              </a:rPr>
              <a:t>neutrons?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0" y="0"/>
            <a:ext cx="4114800" cy="990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Graph from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229600" cy="4525963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16387" name="Picture 3" descr="Screen Shot 2013-09-12 at 7.08.5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863" y="2670175"/>
            <a:ext cx="6688137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Isotopes of Carbon</a:t>
            </a:r>
            <a:br>
              <a:rPr lang="en-US" dirty="0" smtClean="0">
                <a:cs typeface="+mj-cs"/>
              </a:rPr>
            </a:br>
            <a:r>
              <a:rPr lang="en-US" dirty="0" smtClean="0">
                <a:cs typeface="+mj-cs"/>
              </a:rPr>
              <a:t>Figure 2-3 in the book</a:t>
            </a:r>
          </a:p>
        </p:txBody>
      </p:sp>
      <p:sp>
        <p:nvSpPr>
          <p:cNvPr id="890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40963" name="Picture 2" descr="E:\LESSON OVRVW batch 3\art\BIO10NAE_01_02_02_005_LRIM_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914241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419600"/>
            <a:ext cx="436086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Atomic Mass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8392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/>
              <a:t>What is the atomic mass of an element represent?</a:t>
            </a:r>
            <a:endParaRPr lang="en-US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Weighted average of an elements isotopes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So </a:t>
            </a:r>
            <a:r>
              <a:rPr lang="en-US" dirty="0"/>
              <a:t>the number of isotopes of an element are </a:t>
            </a:r>
            <a:r>
              <a:rPr lang="en-US" b="1" dirty="0">
                <a:solidFill>
                  <a:schemeClr val="folHlink"/>
                </a:solidFill>
              </a:rPr>
              <a:t>averaged</a:t>
            </a:r>
            <a:r>
              <a:rPr lang="en-US" dirty="0"/>
              <a:t> and that is the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atomic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mass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/>
              <a:t>on the periodic table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/>
              <a:t>So the majority </a:t>
            </a:r>
            <a:r>
              <a:rPr lang="en-US" dirty="0" smtClean="0"/>
              <a:t>of</a:t>
            </a:r>
            <a:r>
              <a:rPr lang="en-US" dirty="0"/>
              <a:t> </a:t>
            </a:r>
            <a:r>
              <a:rPr lang="en-US" dirty="0" smtClean="0"/>
              <a:t>Carbon </a:t>
            </a:r>
            <a:r>
              <a:rPr lang="en-US" dirty="0"/>
              <a:t>(~99%</a:t>
            </a:r>
            <a:r>
              <a:rPr lang="en-US" dirty="0" smtClean="0"/>
              <a:t>) </a:t>
            </a:r>
            <a:r>
              <a:rPr lang="en-US" dirty="0"/>
              <a:t>has </a:t>
            </a:r>
            <a:r>
              <a:rPr lang="en-US" dirty="0">
                <a:solidFill>
                  <a:srgbClr val="FF9933"/>
                </a:solidFill>
              </a:rPr>
              <a:t>SIX</a:t>
            </a:r>
            <a:r>
              <a:rPr lang="en-US" dirty="0"/>
              <a:t> neutrons?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457200" y="4038600"/>
            <a:ext cx="1905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105400" y="4038600"/>
            <a:ext cx="2514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7543800" y="5029200"/>
            <a:ext cx="762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3891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7463"/>
            <a:ext cx="14192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How many protons and neutrons?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Atomic number and atomic mass</a:t>
            </a:r>
            <a:endParaRPr lang="en-US" dirty="0"/>
          </a:p>
        </p:txBody>
      </p:sp>
      <p:pic>
        <p:nvPicPr>
          <p:cNvPr id="4608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124200"/>
            <a:ext cx="2667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2450"/>
            <a:ext cx="27432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3124200"/>
            <a:ext cx="27051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cs typeface="+mj-cs"/>
              </a:rPr>
              <a:t>Another Example:  Helium</a:t>
            </a:r>
            <a:br>
              <a:rPr lang="en-US" sz="2800" dirty="0" smtClean="0">
                <a:cs typeface="+mj-cs"/>
              </a:rPr>
            </a:br>
            <a:r>
              <a:rPr lang="en-US" sz="2800" dirty="0" smtClean="0">
                <a:cs typeface="+mj-cs"/>
              </a:rPr>
              <a:t>Look at the diagrams below…what information do we have?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9600" y="1447800"/>
            <a:ext cx="800735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>
                <a:cs typeface="+mn-cs"/>
              </a:rPr>
              <a:t>Review:  What is an isotopes?</a:t>
            </a:r>
            <a:endParaRPr lang="en-US" dirty="0" smtClean="0"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/>
              <a:t>Atoms of the same element that have a different number of neutrons are called </a:t>
            </a:r>
            <a:r>
              <a:rPr lang="en-US" b="1" dirty="0" smtClean="0"/>
              <a:t>isotopes</a:t>
            </a:r>
            <a:r>
              <a:rPr lang="en-US" dirty="0" smtClean="0"/>
              <a:t>. 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4340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08363"/>
            <a:ext cx="3810000" cy="344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421063"/>
            <a:ext cx="3657600" cy="343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385175" cy="1066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Chemical Compound</a:t>
            </a: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0" y="762000"/>
            <a:ext cx="9144000" cy="56388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en-US" sz="2400" u="sng" dirty="0" smtClean="0">
                <a:cs typeface="+mn-cs"/>
              </a:rPr>
              <a:t>Chemical Compounds </a:t>
            </a:r>
            <a:r>
              <a:rPr lang="en-US" sz="2400" dirty="0" smtClean="0">
                <a:cs typeface="+mn-cs"/>
              </a:rPr>
              <a:t>– </a:t>
            </a:r>
          </a:p>
          <a:p>
            <a:pPr marL="1009650" lvl="1" indent="-609600" eaLnBrk="1" hangingPunct="1">
              <a:defRPr/>
            </a:pPr>
            <a:r>
              <a:rPr lang="en-US" sz="2400" dirty="0" smtClean="0"/>
              <a:t>Chemical combination of two or more elements </a:t>
            </a:r>
          </a:p>
          <a:p>
            <a:pPr marL="1009650" lvl="1" indent="-609600" eaLnBrk="1" hangingPunct="1">
              <a:defRPr/>
            </a:pPr>
            <a:r>
              <a:rPr lang="en-US" sz="2400" u="sng" dirty="0" smtClean="0">
                <a:cs typeface="+mn-cs"/>
              </a:rPr>
              <a:t>Examples</a:t>
            </a:r>
            <a:endParaRPr lang="en-US" sz="2400" u="sng" dirty="0">
              <a:cs typeface="+mn-cs"/>
            </a:endParaRPr>
          </a:p>
          <a:p>
            <a:pPr marL="1409700" lvl="2" indent="-609600" eaLnBrk="1" hangingPunct="1">
              <a:defRPr/>
            </a:pPr>
            <a:r>
              <a:rPr lang="en-US" sz="2000" dirty="0" smtClean="0">
                <a:cs typeface="+mn-cs"/>
              </a:rPr>
              <a:t>Caffeine, glucose, sugar, water, salt</a:t>
            </a:r>
          </a:p>
          <a:p>
            <a:pPr marL="609600" indent="-609600" eaLnBrk="1" hangingPunct="1">
              <a:defRPr/>
            </a:pPr>
            <a:r>
              <a:rPr lang="en-US" sz="2400" dirty="0" smtClean="0">
                <a:cs typeface="+mn-cs"/>
              </a:rPr>
              <a:t>The </a:t>
            </a:r>
            <a:r>
              <a:rPr lang="en-US" sz="2400" b="1" u="sng" dirty="0" smtClean="0">
                <a:cs typeface="+mn-cs"/>
              </a:rPr>
              <a:t>physical</a:t>
            </a:r>
            <a:r>
              <a:rPr lang="en-US" sz="2400" dirty="0" smtClean="0">
                <a:cs typeface="+mn-cs"/>
              </a:rPr>
              <a:t> and </a:t>
            </a:r>
            <a:r>
              <a:rPr lang="en-US" sz="2400" b="1" u="sng" dirty="0" smtClean="0">
                <a:cs typeface="+mn-cs"/>
              </a:rPr>
              <a:t>chemical</a:t>
            </a:r>
            <a:r>
              <a:rPr lang="en-US" sz="2400" dirty="0" smtClean="0">
                <a:cs typeface="+mn-cs"/>
              </a:rPr>
              <a:t> properties of a </a:t>
            </a:r>
            <a:r>
              <a:rPr lang="en-US" sz="2400" b="1" u="sng" dirty="0" smtClean="0">
                <a:cs typeface="+mn-cs"/>
              </a:rPr>
              <a:t>compound</a:t>
            </a:r>
            <a:r>
              <a:rPr lang="en-US" sz="2400" dirty="0" smtClean="0">
                <a:cs typeface="+mn-cs"/>
              </a:rPr>
              <a:t> are very different from those of the </a:t>
            </a:r>
            <a:r>
              <a:rPr lang="en-US" sz="2400" b="1" u="sng" dirty="0" smtClean="0">
                <a:cs typeface="+mn-cs"/>
              </a:rPr>
              <a:t>elements</a:t>
            </a:r>
            <a:r>
              <a:rPr lang="en-US" sz="2400" dirty="0" smtClean="0">
                <a:cs typeface="+mn-cs"/>
              </a:rPr>
              <a:t> of which it is formed.</a:t>
            </a:r>
          </a:p>
          <a:p>
            <a:pPr marL="1009650" lvl="1" indent="-609600" eaLnBrk="1" hangingPunct="1">
              <a:defRPr/>
            </a:pPr>
            <a:r>
              <a:rPr lang="en-US" sz="2400" u="sng" dirty="0" smtClean="0">
                <a:cs typeface="+mn-cs"/>
              </a:rPr>
              <a:t>Examples</a:t>
            </a:r>
          </a:p>
          <a:p>
            <a:pPr marL="1409700" lvl="2" indent="-609600" eaLnBrk="1" hangingPunct="1">
              <a:defRPr/>
            </a:pPr>
            <a:r>
              <a:rPr lang="en-US" dirty="0" smtClean="0">
                <a:cs typeface="+mn-cs"/>
              </a:rPr>
              <a:t>Na – a soft metal, explodes in water</a:t>
            </a:r>
          </a:p>
          <a:p>
            <a:pPr marL="1866900" lvl="3" indent="-609600" eaLnBrk="1" hangingPunct="1">
              <a:defRPr/>
            </a:pPr>
            <a:r>
              <a:rPr lang="en-US" dirty="0">
                <a:cs typeface="+mn-cs"/>
                <a:hlinkClick r:id="rId3"/>
              </a:rPr>
              <a:t>http://www.youtube.com/watch?v=</a:t>
            </a:r>
            <a:r>
              <a:rPr lang="en-US" dirty="0" smtClean="0">
                <a:cs typeface="+mn-cs"/>
                <a:hlinkClick r:id="rId3"/>
              </a:rPr>
              <a:t>NTFBXJ3Zd_4</a:t>
            </a:r>
            <a:endParaRPr lang="en-US" dirty="0" smtClean="0">
              <a:cs typeface="+mn-cs"/>
            </a:endParaRPr>
          </a:p>
          <a:p>
            <a:pPr marL="1866900" lvl="3" indent="-609600" eaLnBrk="1" hangingPunct="1">
              <a:defRPr/>
            </a:pPr>
            <a:r>
              <a:rPr lang="en-US" dirty="0" smtClean="0">
                <a:cs typeface="+mn-cs"/>
                <a:hlinkClick r:id="rId4"/>
              </a:rPr>
              <a:t>http</a:t>
            </a:r>
            <a:r>
              <a:rPr lang="en-US" dirty="0">
                <a:cs typeface="+mn-cs"/>
                <a:hlinkClick r:id="rId4"/>
              </a:rPr>
              <a:t>://www.youtube.com/watch?v=</a:t>
            </a:r>
            <a:r>
              <a:rPr lang="en-US" dirty="0" smtClean="0">
                <a:cs typeface="+mn-cs"/>
                <a:hlinkClick r:id="rId4"/>
              </a:rPr>
              <a:t>RAFcZo8dTcU</a:t>
            </a:r>
            <a:endParaRPr lang="en-US" dirty="0" smtClean="0">
              <a:cs typeface="+mn-cs"/>
            </a:endParaRPr>
          </a:p>
          <a:p>
            <a:pPr marL="1409700" lvl="2" indent="-609600" eaLnBrk="1" hangingPunct="1">
              <a:defRPr/>
            </a:pPr>
            <a:r>
              <a:rPr lang="en-US" dirty="0" err="1" smtClean="0">
                <a:cs typeface="+mn-cs"/>
              </a:rPr>
              <a:t>Cl</a:t>
            </a:r>
            <a:r>
              <a:rPr lang="en-US" dirty="0" smtClean="0">
                <a:cs typeface="+mn-cs"/>
              </a:rPr>
              <a:t> – poisonous yellow-green gas</a:t>
            </a:r>
          </a:p>
          <a:p>
            <a:pPr marL="1866900" lvl="3" indent="-609600" eaLnBrk="1" hangingPunct="1">
              <a:defRPr/>
            </a:pPr>
            <a:r>
              <a:rPr lang="en-US" dirty="0" smtClean="0">
                <a:cs typeface="+mn-cs"/>
              </a:rPr>
              <a:t>Form </a:t>
            </a:r>
            <a:r>
              <a:rPr lang="en-US" dirty="0" err="1" smtClean="0">
                <a:cs typeface="+mn-cs"/>
              </a:rPr>
              <a:t>NaCl</a:t>
            </a:r>
            <a:r>
              <a:rPr lang="en-US" dirty="0" smtClean="0">
                <a:cs typeface="+mn-cs"/>
              </a:rPr>
              <a:t> = </a:t>
            </a:r>
            <a:r>
              <a:rPr lang="en-US" dirty="0" err="1" smtClean="0">
                <a:cs typeface="+mn-cs"/>
              </a:rPr>
              <a:t>salt</a:t>
            </a:r>
            <a:r>
              <a:rPr lang="en-US" dirty="0" err="1" smtClean="0">
                <a:cs typeface="+mn-cs"/>
                <a:hlinkClick r:id="rId5"/>
              </a:rPr>
              <a:t>http</a:t>
            </a:r>
            <a:r>
              <a:rPr lang="en-US" dirty="0">
                <a:cs typeface="+mn-cs"/>
                <a:hlinkClick r:id="rId5"/>
              </a:rPr>
              <a:t>://www.youtube.com/watch?v=</a:t>
            </a:r>
            <a:r>
              <a:rPr lang="en-US" dirty="0" smtClean="0">
                <a:cs typeface="+mn-cs"/>
                <a:hlinkClick r:id="rId5"/>
              </a:rPr>
              <a:t>d2geiGKFveE</a:t>
            </a:r>
            <a:endParaRPr lang="en-US" dirty="0" smtClean="0">
              <a:cs typeface="+mn-cs"/>
            </a:endParaRPr>
          </a:p>
          <a:p>
            <a:pPr marL="1409700" lvl="2" indent="-609600" eaLnBrk="1" hangingPunct="1">
              <a:defRPr/>
            </a:pPr>
            <a:r>
              <a:rPr lang="en-US" dirty="0" smtClean="0">
                <a:cs typeface="+mn-cs"/>
              </a:rPr>
              <a:t>H2O -H and O – gases at room temp.</a:t>
            </a:r>
          </a:p>
          <a:p>
            <a:pPr marL="1409700" lvl="2" indent="-609600" eaLnBrk="1" hangingPunct="1">
              <a:defRPr/>
            </a:pPr>
            <a:endParaRPr lang="en-US" b="1" dirty="0" smtClean="0">
              <a:cs typeface="+mn-cs"/>
            </a:endParaRPr>
          </a:p>
          <a:p>
            <a:pPr marL="990600" lvl="1" indent="-533400" eaLnBrk="1" hangingPunct="1">
              <a:defRPr/>
            </a:pPr>
            <a:endParaRPr lang="en-US" sz="2400" dirty="0" smtClean="0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295400" y="2514600"/>
            <a:ext cx="1219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dirty="0">
                <a:cs typeface="+mn-cs"/>
              </a:rPr>
              <a:t>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276600" y="2590800"/>
            <a:ext cx="12192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dirty="0">
                <a:cs typeface="+mn-cs"/>
              </a:rPr>
              <a:t> 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629400" y="2514600"/>
            <a:ext cx="15240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dirty="0">
                <a:cs typeface="+mn-cs"/>
              </a:rPr>
              <a:t> 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876800" y="2895600"/>
            <a:ext cx="13716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dirty="0">
                <a:cs typeface="+mn-cs"/>
              </a:rPr>
              <a:t> </a:t>
            </a:r>
          </a:p>
        </p:txBody>
      </p:sp>
      <p:pic>
        <p:nvPicPr>
          <p:cNvPr id="49159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191000"/>
            <a:ext cx="12017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429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1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638800"/>
            <a:ext cx="2849563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9/24 3rd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6858000" cy="4191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9/24 ATB </a:t>
            </a:r>
            <a:r>
              <a:rPr lang="en-US" dirty="0" smtClean="0">
                <a:sym typeface="Wingdings"/>
              </a:rPr>
              <a:t> What is the # of p+? The number of neutrons?</a:t>
            </a:r>
          </a:p>
          <a:p>
            <a:pPr>
              <a:defRPr/>
            </a:pPr>
            <a:endParaRPr lang="en-US" dirty="0">
              <a:sym typeface="Wingdings"/>
            </a:endParaRPr>
          </a:p>
          <a:p>
            <a:pPr>
              <a:defRPr/>
            </a:pPr>
            <a:r>
              <a:rPr lang="en-US" dirty="0" smtClean="0">
                <a:sym typeface="Wingdings"/>
              </a:rPr>
              <a:t>Today:</a:t>
            </a:r>
          </a:p>
          <a:p>
            <a:pPr lvl="1">
              <a:defRPr/>
            </a:pPr>
            <a:r>
              <a:rPr lang="en-US" dirty="0" smtClean="0">
                <a:sym typeface="Wingdings"/>
              </a:rPr>
              <a:t>Review the energy levels</a:t>
            </a:r>
          </a:p>
          <a:p>
            <a:pPr lvl="1">
              <a:defRPr/>
            </a:pPr>
            <a:r>
              <a:rPr lang="en-US" dirty="0" smtClean="0"/>
              <a:t>Start discussing the properties of water</a:t>
            </a:r>
          </a:p>
          <a:p>
            <a:pPr lvl="1">
              <a:defRPr/>
            </a:pPr>
            <a:r>
              <a:rPr lang="en-US" dirty="0" smtClean="0"/>
              <a:t>Lab Thursday?</a:t>
            </a:r>
            <a:endParaRPr lang="en-US" dirty="0"/>
          </a:p>
        </p:txBody>
      </p:sp>
      <p:pic>
        <p:nvPicPr>
          <p:cNvPr id="5325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763" y="-33338"/>
            <a:ext cx="2400300" cy="339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410200" y="0"/>
            <a:ext cx="3733800" cy="914400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z="4000" dirty="0" smtClean="0">
                <a:cs typeface="+mj-cs"/>
              </a:rPr>
              <a:t>Ionic Bonds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0"/>
            <a:ext cx="85344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Ionic Bond </a:t>
            </a:r>
            <a:r>
              <a:rPr lang="en-US" dirty="0" smtClean="0">
                <a:cs typeface="+mn-cs"/>
              </a:rPr>
              <a:t>– </a:t>
            </a:r>
          </a:p>
          <a:p>
            <a:pPr lvl="1" eaLnBrk="1" hangingPunct="1">
              <a:defRPr/>
            </a:pPr>
            <a:r>
              <a:rPr lang="en-US" dirty="0" smtClean="0"/>
              <a:t>Form when one or more electron are transferred from one atom to another</a:t>
            </a:r>
            <a:endParaRPr lang="en-US" dirty="0"/>
          </a:p>
          <a:p>
            <a:pPr lvl="1" eaLnBrk="1" hangingPunct="1">
              <a:defRPr/>
            </a:pPr>
            <a:r>
              <a:rPr lang="en-US" dirty="0" smtClean="0"/>
              <a:t>These atoms are now charged and attract each other</a:t>
            </a:r>
          </a:p>
          <a:p>
            <a:pPr lvl="2" eaLnBrk="1" hangingPunct="1">
              <a:defRPr/>
            </a:pPr>
            <a:r>
              <a:rPr lang="en-US" dirty="0" smtClean="0"/>
              <a:t>Usually between a metal and a non-metal</a:t>
            </a:r>
          </a:p>
          <a:p>
            <a:pPr eaLnBrk="1" hangingPunct="1">
              <a:defRPr/>
            </a:pPr>
            <a:r>
              <a:rPr lang="en-US" u="sng" dirty="0"/>
              <a:t>Ions</a:t>
            </a:r>
            <a:r>
              <a:rPr lang="en-US" dirty="0"/>
              <a:t> – </a:t>
            </a:r>
          </a:p>
          <a:p>
            <a:pPr lvl="1" eaLnBrk="1" hangingPunct="1">
              <a:defRPr/>
            </a:pPr>
            <a:r>
              <a:rPr lang="en-US" dirty="0"/>
              <a:t>Atom </a:t>
            </a:r>
            <a:r>
              <a:rPr lang="en-US" dirty="0" smtClean="0"/>
              <a:t>with a positive or negative charge</a:t>
            </a:r>
            <a:endParaRPr lang="en-US" dirty="0"/>
          </a:p>
          <a:p>
            <a:pPr lvl="1" eaLnBrk="1" hangingPunct="1">
              <a:defRPr/>
            </a:pPr>
            <a:r>
              <a:rPr lang="en-US" dirty="0"/>
              <a:t>Elements give / take electrons to become more </a:t>
            </a:r>
            <a:r>
              <a:rPr lang="en-US" dirty="0" smtClean="0"/>
              <a:t>stable</a:t>
            </a:r>
          </a:p>
          <a:p>
            <a:pPr lvl="2" eaLnBrk="1" hangingPunct="1">
              <a:defRPr/>
            </a:pPr>
            <a:r>
              <a:rPr lang="en-US" dirty="0" smtClean="0"/>
              <a:t>Examples:</a:t>
            </a:r>
          </a:p>
          <a:p>
            <a:pPr lvl="3" eaLnBrk="1" hangingPunct="1">
              <a:defRPr/>
            </a:pPr>
            <a:r>
              <a:rPr lang="en-US" dirty="0" smtClean="0"/>
              <a:t>Na+</a:t>
            </a:r>
          </a:p>
          <a:p>
            <a:pPr lvl="3" eaLnBrk="1" hangingPunct="1">
              <a:defRPr/>
            </a:pPr>
            <a:r>
              <a:rPr lang="en-US" dirty="0" err="1" smtClean="0"/>
              <a:t>Cl</a:t>
            </a:r>
            <a:r>
              <a:rPr lang="en-US" dirty="0" smtClean="0"/>
              <a:t>-</a:t>
            </a:r>
          </a:p>
          <a:p>
            <a:pPr lvl="3" eaLnBrk="1" hangingPunct="1">
              <a:defRPr/>
            </a:pPr>
            <a:r>
              <a:rPr lang="en-US" dirty="0" smtClean="0"/>
              <a:t>H+</a:t>
            </a:r>
          </a:p>
          <a:p>
            <a:pPr lvl="1" eaLnBrk="1" hangingPunct="1">
              <a:defRPr/>
            </a:pPr>
            <a:r>
              <a:rPr lang="en-US" sz="1500" dirty="0" smtClean="0">
                <a:hlinkClick r:id="rId3"/>
              </a:rPr>
              <a:t>http://my.hrw.com/sh/hm2/0030724872/student/ch02/sec01/qc12/hm202_01_q12fs.htm</a:t>
            </a:r>
            <a:endParaRPr lang="en-US" sz="1500" dirty="0" smtClean="0"/>
          </a:p>
          <a:p>
            <a:pPr lvl="1" eaLnBrk="1" hangingPunct="1">
              <a:defRPr/>
            </a:pPr>
            <a:endParaRPr lang="en-US" sz="1500" dirty="0" smtClean="0"/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54275" name="Picture 4" descr="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22800"/>
            <a:ext cx="45720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Energy Levels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chemeClr val="hlink"/>
              </a:buClr>
              <a:defRPr/>
            </a:pPr>
            <a:r>
              <a:rPr lang="en-US" sz="2400" dirty="0" smtClean="0">
                <a:hlinkClick r:id="rId2"/>
              </a:rPr>
              <a:t>http://my.hrw.com/sh/hm2/0030724872/student/ch02/sec01/qc07/hm202_01_q07fs.htm</a:t>
            </a:r>
            <a:endParaRPr lang="en-US" sz="2400" dirty="0" smtClean="0"/>
          </a:p>
          <a:p>
            <a:pPr>
              <a:defRPr/>
            </a:pPr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energy level holds ________</a:t>
            </a:r>
          </a:p>
          <a:p>
            <a:pPr>
              <a:defRPr/>
            </a:pP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energy level holds ________</a:t>
            </a:r>
          </a:p>
          <a:p>
            <a:pPr>
              <a:defRPr/>
            </a:pPr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energy level holds _________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57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6200" y="0"/>
            <a:ext cx="86106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How many e- in Na?  11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How many e- in </a:t>
            </a:r>
            <a:r>
              <a:rPr lang="en-US" dirty="0" err="1" smtClean="0">
                <a:cs typeface="+mn-cs"/>
              </a:rPr>
              <a:t>Cl</a:t>
            </a:r>
            <a:r>
              <a:rPr lang="en-US" dirty="0" smtClean="0">
                <a:cs typeface="+mn-cs"/>
              </a:rPr>
              <a:t>?  17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Explain why they bond so readily?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B/c the Na loses an e-, leaving a full outer shell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B/c the </a:t>
            </a:r>
            <a:r>
              <a:rPr lang="en-US" dirty="0" err="1" smtClean="0"/>
              <a:t>Cl</a:t>
            </a:r>
            <a:r>
              <a:rPr lang="en-US" dirty="0" smtClean="0"/>
              <a:t> gains an e-, making it</a:t>
            </a:r>
            <a:r>
              <a:rPr lang="ja-JP" altLang="en-US" dirty="0" smtClean="0">
                <a:latin typeface="Arial"/>
              </a:rPr>
              <a:t>’</a:t>
            </a:r>
            <a:r>
              <a:rPr lang="en-US" dirty="0" smtClean="0"/>
              <a:t>s outer shell more full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How does this effect their charge? 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Na becomes +, </a:t>
            </a:r>
            <a:r>
              <a:rPr lang="en-US" dirty="0" err="1" smtClean="0"/>
              <a:t>Cl</a:t>
            </a:r>
            <a:r>
              <a:rPr lang="en-US" dirty="0" smtClean="0"/>
              <a:t> becomes -</a:t>
            </a:r>
          </a:p>
        </p:txBody>
      </p:sp>
      <p:pic>
        <p:nvPicPr>
          <p:cNvPr id="56322" name="Picture 2" descr="E:\LESSON OVRVW batch 3\art\BIO10NAE_01_02_02_005_LRIM_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4191000"/>
            <a:ext cx="9142412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4267200" y="609600"/>
            <a:ext cx="609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4419600" y="0"/>
            <a:ext cx="609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901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28600"/>
            <a:ext cx="120015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012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0"/>
            <a:ext cx="1247775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animBg="1"/>
      <p:bldP spid="901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Ionic Bond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" b="16661"/>
          <a:stretch>
            <a:fillRect/>
          </a:stretch>
        </p:blipFill>
        <p:spPr bwMode="auto">
          <a:xfrm>
            <a:off x="0" y="1350963"/>
            <a:ext cx="9144000" cy="550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nsExlt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9/18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three parts make up an atom?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Continue using the book to complete the note outline.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286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anchorCtr="1"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Another example of an ionic bond…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76600"/>
            <a:ext cx="7777163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62400" y="0"/>
            <a:ext cx="5181600" cy="11398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Bonds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400" y="304800"/>
            <a:ext cx="8686800" cy="5638800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rgbClr val="FFFF4A"/>
                </a:solidFill>
                <a:cs typeface="+mn-cs"/>
              </a:rPr>
              <a:t>C</a:t>
            </a:r>
            <a:r>
              <a:rPr lang="en-US" u="sng" dirty="0" smtClean="0">
                <a:cs typeface="+mn-cs"/>
              </a:rPr>
              <a:t>ovalent Bond </a:t>
            </a:r>
            <a:r>
              <a:rPr lang="en-US" dirty="0" smtClean="0">
                <a:cs typeface="+mn-cs"/>
              </a:rPr>
              <a:t>– </a:t>
            </a:r>
          </a:p>
          <a:p>
            <a:pPr lvl="1" eaLnBrk="1" hangingPunct="1">
              <a:defRPr/>
            </a:pPr>
            <a:r>
              <a:rPr lang="en-US" dirty="0" smtClean="0"/>
              <a:t>Two atoms </a:t>
            </a:r>
            <a:r>
              <a:rPr lang="en-US" b="1" u="sng" dirty="0" smtClean="0">
                <a:solidFill>
                  <a:srgbClr val="FFFF4A"/>
                </a:solidFill>
              </a:rPr>
              <a:t>s</a:t>
            </a:r>
            <a:r>
              <a:rPr lang="en-US" dirty="0" smtClean="0"/>
              <a:t>hare electrons</a:t>
            </a:r>
          </a:p>
          <a:p>
            <a:pPr lvl="1" eaLnBrk="1" hangingPunct="1">
              <a:defRPr/>
            </a:pPr>
            <a:r>
              <a:rPr lang="en-US" dirty="0" smtClean="0"/>
              <a:t>REMEMBER:  </a:t>
            </a:r>
            <a:r>
              <a:rPr lang="en-US" b="1" u="sng" dirty="0" smtClean="0">
                <a:solidFill>
                  <a:srgbClr val="FFFF4A"/>
                </a:solidFill>
              </a:rPr>
              <a:t>S</a:t>
            </a:r>
            <a:r>
              <a:rPr lang="en-US" dirty="0" smtClean="0">
                <a:solidFill>
                  <a:srgbClr val="FFFF4A"/>
                </a:solidFill>
              </a:rPr>
              <a:t>haring</a:t>
            </a:r>
            <a:r>
              <a:rPr lang="en-US" dirty="0" smtClean="0"/>
              <a:t> means </a:t>
            </a:r>
            <a:r>
              <a:rPr lang="en-US" b="1" u="sng" dirty="0" smtClean="0">
                <a:solidFill>
                  <a:srgbClr val="FFFF4A"/>
                </a:solidFill>
              </a:rPr>
              <a:t>C</a:t>
            </a:r>
            <a:r>
              <a:rPr lang="en-US" dirty="0" smtClean="0">
                <a:solidFill>
                  <a:srgbClr val="FFFF4A"/>
                </a:solidFill>
              </a:rPr>
              <a:t>aring</a:t>
            </a:r>
            <a:r>
              <a:rPr lang="en-US" dirty="0" smtClean="0"/>
              <a:t>!!!</a:t>
            </a:r>
          </a:p>
          <a:p>
            <a:pPr lvl="1" eaLnBrk="1" hangingPunct="1">
              <a:defRPr/>
            </a:pPr>
            <a:r>
              <a:rPr lang="en-US" dirty="0" smtClean="0"/>
              <a:t>Single, double and triple bonds can form</a:t>
            </a:r>
          </a:p>
          <a:p>
            <a:pPr lvl="1" eaLnBrk="1" hangingPunct="1">
              <a:defRPr/>
            </a:pPr>
            <a:r>
              <a:rPr lang="en-US" dirty="0" smtClean="0"/>
              <a:t>Helps both become more stable</a:t>
            </a:r>
          </a:p>
          <a:p>
            <a:pPr lvl="1" eaLnBrk="1" hangingPunct="1">
              <a:defRPr/>
            </a:pPr>
            <a:r>
              <a:rPr lang="en-US" dirty="0" smtClean="0"/>
              <a:t>Usually between two non-metals</a:t>
            </a:r>
          </a:p>
          <a:p>
            <a:pPr lvl="2" eaLnBrk="1" hangingPunct="1">
              <a:defRPr/>
            </a:pPr>
            <a:r>
              <a:rPr lang="en-US" sz="1000" dirty="0" smtClean="0">
                <a:hlinkClick r:id="rId4"/>
              </a:rPr>
              <a:t>http://my.hrw.com/sh/hm2/0030724872/student/ch02/sec01/qc09/hm202_01_q09fs.htm</a:t>
            </a:r>
            <a:endParaRPr lang="en-US" sz="1000" dirty="0" smtClean="0"/>
          </a:p>
          <a:p>
            <a:pPr lvl="2" eaLnBrk="1" hangingPunct="1">
              <a:defRPr/>
            </a:pPr>
            <a:endParaRPr lang="en-US" sz="1000" dirty="0" smtClean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30" b="27769"/>
          <a:stretch>
            <a:fillRect/>
          </a:stretch>
        </p:blipFill>
        <p:spPr bwMode="auto">
          <a:xfrm>
            <a:off x="4495800" y="3521075"/>
            <a:ext cx="4648200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5425"/>
            <a:ext cx="4495800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mpaHelo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Covalent, Ionic and Hydrogen Bonding</a:t>
            </a:r>
          </a:p>
          <a:p>
            <a:r>
              <a:rPr lang="en-US" dirty="0">
                <a:hlinkClick r:id="rId2"/>
              </a:rPr>
              <a:t>http://www.yellowtang.org/animations/</a:t>
            </a:r>
            <a:r>
              <a:rPr lang="en-US" dirty="0" smtClean="0">
                <a:hlinkClick r:id="rId2"/>
              </a:rPr>
              <a:t>bond_types.swf</a:t>
            </a:r>
            <a:endParaRPr lang="en-US" dirty="0" smtClean="0"/>
          </a:p>
          <a:p>
            <a:r>
              <a:rPr lang="en-US" dirty="0" smtClean="0"/>
              <a:t>(types of chemical bonds)</a:t>
            </a:r>
          </a:p>
        </p:txBody>
      </p:sp>
    </p:spTree>
    <p:extLst>
      <p:ext uri="{BB962C8B-B14F-4D97-AF65-F5344CB8AC3E}">
        <p14:creationId xmlns:p14="http://schemas.microsoft.com/office/powerpoint/2010/main" val="3176515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397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9/23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8007350" cy="4800600"/>
          </a:xfrm>
        </p:spPr>
        <p:txBody>
          <a:bodyPr/>
          <a:lstStyle/>
          <a:p>
            <a:r>
              <a:rPr lang="en-US" dirty="0" smtClean="0"/>
              <a:t>Why do elements bond?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into </a:t>
            </a:r>
            <a:r>
              <a:rPr lang="en-US" dirty="0" err="1" smtClean="0"/>
              <a:t>chem</a:t>
            </a:r>
            <a:endParaRPr lang="en-US" dirty="0" smtClean="0"/>
          </a:p>
          <a:p>
            <a:pPr lvl="1"/>
            <a:r>
              <a:rPr lang="en-US" dirty="0" smtClean="0"/>
              <a:t>Discuss the properties of water</a:t>
            </a:r>
          </a:p>
          <a:p>
            <a:pPr lvl="1"/>
            <a:r>
              <a:rPr lang="en-US" dirty="0" smtClean="0"/>
              <a:t>Look over the properties of water lab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Progress Reports:</a:t>
            </a:r>
          </a:p>
          <a:p>
            <a:pPr lvl="2"/>
            <a:r>
              <a:rPr lang="en-US" dirty="0" smtClean="0"/>
              <a:t>I must submit your grades on Sunday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045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Refresher</a:t>
            </a:r>
          </a:p>
        </p:txBody>
      </p:sp>
      <p:sp>
        <p:nvSpPr>
          <p:cNvPr id="1177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6933" y="1600200"/>
            <a:ext cx="8388350" cy="495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Atomic number</a:t>
            </a:r>
          </a:p>
          <a:p>
            <a:pPr lvl="1" eaLnBrk="1" hangingPunct="1">
              <a:defRPr/>
            </a:pPr>
            <a:r>
              <a:rPr lang="en-US" dirty="0" smtClean="0"/>
              <a:t># protons (# electrons)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Atomic mass </a:t>
            </a:r>
          </a:p>
          <a:p>
            <a:pPr lvl="1" eaLnBrk="1" hangingPunct="1">
              <a:defRPr/>
            </a:pPr>
            <a:r>
              <a:rPr lang="en-US" dirty="0" smtClean="0"/>
              <a:t># protons &amp; neutrons</a:t>
            </a:r>
            <a:br>
              <a:rPr lang="en-US" dirty="0" smtClean="0"/>
            </a:br>
            <a:r>
              <a:rPr lang="en-US" dirty="0" smtClean="0"/>
              <a:t> (averaged for all carbon)</a:t>
            </a:r>
          </a:p>
          <a:p>
            <a:pPr lvl="1"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Mass number</a:t>
            </a:r>
          </a:p>
          <a:p>
            <a:pPr lvl="1" eaLnBrk="1" hangingPunct="1">
              <a:defRPr/>
            </a:pPr>
            <a:r>
              <a:rPr lang="en-US" dirty="0" smtClean="0"/>
              <a:t># protons &amp; # neutrons for a specific atom</a:t>
            </a:r>
          </a:p>
          <a:p>
            <a:pPr lvl="1" eaLnBrk="1" hangingPunct="1">
              <a:defRPr/>
            </a:pPr>
            <a:r>
              <a:rPr lang="en-US" dirty="0" smtClean="0"/>
              <a:t> (Ex: Carbon-13)</a:t>
            </a:r>
          </a:p>
        </p:txBody>
      </p:sp>
      <p:pic>
        <p:nvPicPr>
          <p:cNvPr id="4710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75" y="1371600"/>
            <a:ext cx="32226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5" name="Line 5"/>
          <p:cNvSpPr>
            <a:spLocks noChangeShapeType="1"/>
          </p:cNvSpPr>
          <p:nvPr/>
        </p:nvSpPr>
        <p:spPr bwMode="auto">
          <a:xfrm>
            <a:off x="3733800" y="2286000"/>
            <a:ext cx="3429000" cy="304800"/>
          </a:xfrm>
          <a:prstGeom prst="line">
            <a:avLst/>
          </a:prstGeom>
          <a:noFill/>
          <a:ln w="76200">
            <a:solidFill>
              <a:srgbClr val="FF99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7766" name="Line 6"/>
          <p:cNvSpPr>
            <a:spLocks noChangeShapeType="1"/>
          </p:cNvSpPr>
          <p:nvPr/>
        </p:nvSpPr>
        <p:spPr bwMode="auto">
          <a:xfrm>
            <a:off x="3276600" y="3886200"/>
            <a:ext cx="3276600" cy="152400"/>
          </a:xfrm>
          <a:prstGeom prst="line">
            <a:avLst/>
          </a:prstGeom>
          <a:noFill/>
          <a:ln w="76200">
            <a:solidFill>
              <a:srgbClr val="FF99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244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Quick Talk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3927475" cy="5486400"/>
          </a:xfrm>
        </p:spPr>
        <p:txBody>
          <a:bodyPr/>
          <a:lstStyle/>
          <a:p>
            <a:pPr>
              <a:defRPr/>
            </a:pPr>
            <a:r>
              <a:rPr lang="en-US" sz="2600" dirty="0" smtClean="0"/>
              <a:t>Electron</a:t>
            </a:r>
          </a:p>
          <a:p>
            <a:pPr>
              <a:defRPr/>
            </a:pPr>
            <a:endParaRPr lang="en-US" sz="2600" dirty="0"/>
          </a:p>
          <a:p>
            <a:pPr>
              <a:defRPr/>
            </a:pPr>
            <a:r>
              <a:rPr lang="en-US" sz="2600" dirty="0" smtClean="0"/>
              <a:t>Ion</a:t>
            </a:r>
          </a:p>
          <a:p>
            <a:pPr>
              <a:defRPr/>
            </a:pPr>
            <a:endParaRPr lang="en-US" sz="2600" dirty="0"/>
          </a:p>
          <a:p>
            <a:pPr>
              <a:defRPr/>
            </a:pPr>
            <a:r>
              <a:rPr lang="en-US" sz="2600" dirty="0" smtClean="0"/>
              <a:t>Ionic Bond</a:t>
            </a:r>
          </a:p>
          <a:p>
            <a:pPr>
              <a:defRPr/>
            </a:pPr>
            <a:endParaRPr lang="en-US" sz="2600" dirty="0"/>
          </a:p>
          <a:p>
            <a:pPr>
              <a:defRPr/>
            </a:pPr>
            <a:r>
              <a:rPr lang="en-US" sz="2600" dirty="0" smtClean="0"/>
              <a:t>Nucleus</a:t>
            </a:r>
          </a:p>
          <a:p>
            <a:pPr>
              <a:defRPr/>
            </a:pPr>
            <a:endParaRPr lang="en-US" sz="2600" dirty="0"/>
          </a:p>
          <a:p>
            <a:pPr>
              <a:defRPr/>
            </a:pPr>
            <a:r>
              <a:rPr lang="en-US" sz="2600" dirty="0" err="1" smtClean="0"/>
              <a:t>NaCl</a:t>
            </a:r>
            <a:endParaRPr lang="en-US" sz="2600" dirty="0" smtClean="0"/>
          </a:p>
          <a:p>
            <a:pPr>
              <a:defRPr/>
            </a:pPr>
            <a:endParaRPr lang="en-US" sz="2600" dirty="0"/>
          </a:p>
          <a:p>
            <a:pPr>
              <a:defRPr/>
            </a:pPr>
            <a:r>
              <a:rPr lang="en-US" sz="2600" dirty="0" smtClean="0"/>
              <a:t>Atomic number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143000"/>
            <a:ext cx="3927475" cy="5562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Proton</a:t>
            </a: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Electron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Atomic number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Isotope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Nucleus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Covalent </a:t>
            </a:r>
            <a:r>
              <a:rPr lang="en-US" dirty="0" smtClean="0"/>
              <a:t>Bond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380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Molecule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is a </a:t>
            </a:r>
            <a:r>
              <a:rPr lang="en-US" u="sng" dirty="0" smtClean="0"/>
              <a:t>molecule</a:t>
            </a:r>
            <a:r>
              <a:rPr lang="en-US" dirty="0" smtClean="0"/>
              <a:t>?</a:t>
            </a:r>
          </a:p>
          <a:p>
            <a:pPr lvl="1">
              <a:defRPr/>
            </a:pPr>
            <a:r>
              <a:rPr lang="en-US" dirty="0" smtClean="0"/>
              <a:t>Smallest unit of most compounds</a:t>
            </a:r>
          </a:p>
          <a:p>
            <a:pPr>
              <a:defRPr/>
            </a:pPr>
            <a:r>
              <a:rPr lang="en-US" u="sng" dirty="0" smtClean="0"/>
              <a:t>Example</a:t>
            </a:r>
            <a:r>
              <a:rPr lang="en-US" dirty="0" smtClean="0"/>
              <a:t>: </a:t>
            </a:r>
            <a:endParaRPr lang="en-US" dirty="0"/>
          </a:p>
          <a:p>
            <a:pPr>
              <a:defRPr/>
            </a:pPr>
            <a:r>
              <a:rPr lang="en-US" dirty="0" smtClean="0"/>
              <a:t>Water molecule (H2O)</a:t>
            </a:r>
          </a:p>
          <a:p>
            <a:pPr>
              <a:defRPr/>
            </a:pPr>
            <a:r>
              <a:rPr lang="en-US" dirty="0" smtClean="0"/>
              <a:t>Oxygen (O2)</a:t>
            </a:r>
            <a:endParaRPr lang="en-US" dirty="0"/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992688"/>
            <a:ext cx="2971800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105400"/>
            <a:ext cx="24892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Book Assignment, </a:t>
            </a:r>
            <a:r>
              <a:rPr lang="en-US" dirty="0" err="1" smtClean="0"/>
              <a:t>pg</a:t>
            </a:r>
            <a:r>
              <a:rPr lang="en-US" dirty="0" smtClean="0"/>
              <a:t> 38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ffectLst/>
              </a:rPr>
              <a:t>When assigned, complete #1-4 on page 38 using what you have read / taken notes on.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Energy Levels and Bonding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007350" cy="41910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en-US" dirty="0"/>
              <a:t>Energy Levels</a:t>
            </a:r>
          </a:p>
          <a:p>
            <a:pPr marL="990600" lvl="1" indent="-533400" eaLnBrk="1" hangingPunct="1">
              <a:defRPr/>
            </a:pPr>
            <a:r>
              <a:rPr lang="en-US" dirty="0"/>
              <a:t>First energy level can hold 2 electrons</a:t>
            </a:r>
          </a:p>
          <a:p>
            <a:pPr marL="990600" lvl="1" indent="-533400" eaLnBrk="1" hangingPunct="1">
              <a:defRPr/>
            </a:pPr>
            <a:r>
              <a:rPr lang="en-US" dirty="0"/>
              <a:t>Second energy level can hold 8 electrons</a:t>
            </a:r>
          </a:p>
          <a:p>
            <a:pPr marL="990600" lvl="1" indent="-533400" eaLnBrk="1" hangingPunct="1">
              <a:defRPr/>
            </a:pPr>
            <a:r>
              <a:rPr lang="en-US" dirty="0"/>
              <a:t>Third energy level can hold 18 electrons</a:t>
            </a:r>
          </a:p>
          <a:p>
            <a:pPr marL="609600" indent="-609600" eaLnBrk="1" hangingPunct="1">
              <a:defRPr/>
            </a:pPr>
            <a:r>
              <a:rPr lang="en-US" dirty="0"/>
              <a:t>As energy levels become </a:t>
            </a:r>
            <a:r>
              <a:rPr lang="en-US" b="1" u="sng" dirty="0"/>
              <a:t>full</a:t>
            </a:r>
            <a:r>
              <a:rPr lang="en-US" dirty="0"/>
              <a:t> the </a:t>
            </a:r>
            <a:br>
              <a:rPr lang="en-US" dirty="0"/>
            </a:br>
            <a:r>
              <a:rPr lang="en-US" dirty="0"/>
              <a:t>atoms become more </a:t>
            </a:r>
            <a:r>
              <a:rPr lang="en-US" b="1" u="sng" dirty="0"/>
              <a:t>stable</a:t>
            </a:r>
            <a:r>
              <a:rPr lang="en-US" dirty="0"/>
              <a:t>.</a:t>
            </a:r>
          </a:p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5114925"/>
            <a:ext cx="29718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9/19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charge on protons, electrons and neutrons.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Look over finished notes on page 1-4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Assignment (#18 in packet) 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 p38 #1-4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879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8" y="0"/>
            <a:ext cx="8385175" cy="1066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Carbon Bonding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4191000"/>
          </a:xfrm>
        </p:spPr>
        <p:txBody>
          <a:bodyPr/>
          <a:lstStyle/>
          <a:p>
            <a:pPr>
              <a:defRPr/>
            </a:pPr>
            <a:r>
              <a:rPr lang="en-US" sz="3000" dirty="0" smtClean="0"/>
              <a:t>Carbon bonds readily with other elements…why do you think this happens? (look at diagram)</a:t>
            </a:r>
          </a:p>
          <a:p>
            <a:pPr lvl="1">
              <a:defRPr/>
            </a:pPr>
            <a:r>
              <a:rPr lang="en-US" dirty="0" smtClean="0"/>
              <a:t>Because it needs 4 more e- to fill it’s 2</a:t>
            </a:r>
            <a:r>
              <a:rPr lang="en-US" baseline="30000" dirty="0" smtClean="0"/>
              <a:t>nd</a:t>
            </a:r>
            <a:r>
              <a:rPr lang="en-US" dirty="0" smtClean="0"/>
              <a:t> energy level</a:t>
            </a:r>
          </a:p>
          <a:p>
            <a:pPr>
              <a:defRPr/>
            </a:pPr>
            <a:r>
              <a:rPr lang="en-US" dirty="0" smtClean="0"/>
              <a:t>Example:  Methane (CH4)</a:t>
            </a:r>
            <a:endParaRPr lang="en-US" dirty="0"/>
          </a:p>
        </p:txBody>
      </p:sp>
      <p:pic>
        <p:nvPicPr>
          <p:cNvPr id="6656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422650"/>
            <a:ext cx="4122738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3459163"/>
            <a:ext cx="4259262" cy="339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Chemical Bonds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88350" cy="495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Review…</a:t>
            </a:r>
          </a:p>
          <a:p>
            <a:pPr>
              <a:defRPr/>
            </a:pPr>
            <a:r>
              <a:rPr lang="en-US" dirty="0" smtClean="0"/>
              <a:t>Why do elements bond together?</a:t>
            </a:r>
          </a:p>
          <a:p>
            <a:pPr lvl="1">
              <a:defRPr/>
            </a:pPr>
            <a:r>
              <a:rPr lang="en-US" dirty="0" smtClean="0"/>
              <a:t>Because they become more stable</a:t>
            </a:r>
          </a:p>
          <a:p>
            <a:pPr>
              <a:defRPr/>
            </a:pPr>
            <a:r>
              <a:rPr lang="en-US" dirty="0" smtClean="0"/>
              <a:t>What are the two types of bonds?</a:t>
            </a:r>
          </a:p>
          <a:p>
            <a:pPr lvl="1">
              <a:defRPr/>
            </a:pPr>
            <a:r>
              <a:rPr lang="en-US" dirty="0" smtClean="0"/>
              <a:t>Ionic</a:t>
            </a:r>
          </a:p>
          <a:p>
            <a:pPr lvl="1">
              <a:defRPr/>
            </a:pPr>
            <a:r>
              <a:rPr lang="en-US" dirty="0" smtClean="0"/>
              <a:t>Covalent	</a:t>
            </a:r>
          </a:p>
          <a:p>
            <a:pPr>
              <a:defRPr/>
            </a:pPr>
            <a:r>
              <a:rPr lang="en-US" dirty="0" smtClean="0"/>
              <a:t>Which is stronger?</a:t>
            </a:r>
          </a:p>
          <a:p>
            <a:pPr lvl="1">
              <a:defRPr/>
            </a:pPr>
            <a:r>
              <a:rPr lang="en-US" dirty="0" smtClean="0"/>
              <a:t>Covalent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6000" dirty="0" smtClean="0"/>
              <a:t>Properties of Water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249738" y="0"/>
            <a:ext cx="4879975" cy="14319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z="4000" dirty="0" smtClean="0">
                <a:cs typeface="+mj-cs"/>
              </a:rPr>
              <a:t>Polarity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727075"/>
            <a:ext cx="91440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What is polarity</a:t>
            </a:r>
            <a:r>
              <a:rPr lang="en-US" dirty="0" smtClean="0">
                <a:cs typeface="+mn-cs"/>
              </a:rPr>
              <a:t>?</a:t>
            </a:r>
          </a:p>
          <a:p>
            <a:pPr lvl="1" eaLnBrk="1" hangingPunct="1">
              <a:defRPr/>
            </a:pPr>
            <a:r>
              <a:rPr lang="en-US" dirty="0" smtClean="0"/>
              <a:t>When a molecule has an uneven distribution of charge</a:t>
            </a:r>
          </a:p>
          <a:p>
            <a:pPr lvl="1" eaLnBrk="1" hangingPunct="1">
              <a:defRPr/>
            </a:pPr>
            <a:r>
              <a:rPr lang="en-US" u="sng" dirty="0" smtClean="0"/>
              <a:t>Example</a:t>
            </a:r>
            <a:r>
              <a:rPr lang="en-US" dirty="0" smtClean="0"/>
              <a:t>:  Water!</a:t>
            </a: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600"/>
            <a:ext cx="3903663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227513"/>
            <a:ext cx="3667125" cy="263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05000"/>
            <a:ext cx="425767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0"/>
            <a:ext cx="8991600" cy="52578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Review</a:t>
            </a:r>
            <a:r>
              <a:rPr lang="en-US" dirty="0" smtClean="0">
                <a:cs typeface="+mn-cs"/>
              </a:rPr>
              <a:t>:  What type of bond holds the H and O in H20?		Covalent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Water</a:t>
            </a:r>
            <a:r>
              <a:rPr lang="en-US" dirty="0" smtClean="0">
                <a:cs typeface="+mn-cs"/>
              </a:rPr>
              <a:t> - </a:t>
            </a:r>
          </a:p>
          <a:p>
            <a:pPr lvl="1" eaLnBrk="1" hangingPunct="1">
              <a:defRPr/>
            </a:pPr>
            <a:r>
              <a:rPr lang="en-US" dirty="0" smtClean="0"/>
              <a:t>Oxygen doesn't</a:t>
            </a:r>
            <a:r>
              <a:rPr lang="ja-JP" altLang="en-US" dirty="0" smtClean="0">
                <a:latin typeface="Arial"/>
              </a:rPr>
              <a:t>’</a:t>
            </a:r>
            <a:r>
              <a:rPr lang="en-US" dirty="0" smtClean="0"/>
              <a:t>t share the </a:t>
            </a:r>
            <a:r>
              <a:rPr lang="en-US" b="1" dirty="0" smtClean="0">
                <a:solidFill>
                  <a:schemeClr val="tx2"/>
                </a:solidFill>
              </a:rPr>
              <a:t>e- </a:t>
            </a:r>
            <a:r>
              <a:rPr lang="en-US" dirty="0" smtClean="0"/>
              <a:t>equally with hydrogen</a:t>
            </a:r>
          </a:p>
          <a:p>
            <a:pPr lvl="1" eaLnBrk="1" hangingPunct="1">
              <a:defRPr/>
            </a:pPr>
            <a:r>
              <a:rPr lang="en-US" dirty="0" smtClean="0"/>
              <a:t>So if the oxygen pulls the e- closer, the oxygen then becomes partially </a:t>
            </a:r>
            <a:r>
              <a:rPr lang="en-US" b="1" dirty="0" smtClean="0">
                <a:solidFill>
                  <a:schemeClr val="tx2"/>
                </a:solidFill>
              </a:rPr>
              <a:t>negative</a:t>
            </a:r>
            <a:r>
              <a:rPr lang="en-US" b="1" dirty="0" smtClean="0"/>
              <a:t>, </a:t>
            </a:r>
            <a:r>
              <a:rPr lang="en-US" dirty="0" smtClean="0"/>
              <a:t>and the hydrogen will become partially </a:t>
            </a:r>
            <a:r>
              <a:rPr lang="en-US" b="1" dirty="0" smtClean="0">
                <a:solidFill>
                  <a:schemeClr val="tx2"/>
                </a:solidFill>
              </a:rPr>
              <a:t>positive</a:t>
            </a:r>
            <a:r>
              <a:rPr lang="en-US" b="1" dirty="0" smtClean="0"/>
              <a:t>.</a:t>
            </a:r>
          </a:p>
          <a:p>
            <a:pPr lvl="1" eaLnBrk="1" hangingPunct="1">
              <a:defRPr/>
            </a:pPr>
            <a:r>
              <a:rPr lang="en-US" b="1" dirty="0" smtClean="0"/>
              <a:t>Draw a water molecules polarity:</a:t>
            </a:r>
            <a:endParaRPr lang="en-US" dirty="0" smtClean="0"/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 flipH="1">
            <a:off x="5410200" y="1676400"/>
            <a:ext cx="381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4572000" y="3124200"/>
            <a:ext cx="1524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4267200" y="3581400"/>
            <a:ext cx="1524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72709" name="Picture 4" descr="H bonding of 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00550"/>
            <a:ext cx="32766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895600" y="609600"/>
            <a:ext cx="1828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animBg="1"/>
      <p:bldP spid="96261" grpId="0" animBg="1"/>
      <p:bldP spid="96262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9/24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many bonds does carbon make to become stable?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Continue discussing the properties of water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943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 atoms bond?</a:t>
            </a:r>
          </a:p>
          <a:p>
            <a:r>
              <a:rPr lang="en-US" dirty="0" smtClean="0"/>
              <a:t>Which is stronger, an ionic or covalent bond?  Why?</a:t>
            </a:r>
          </a:p>
          <a:p>
            <a:r>
              <a:rPr lang="en-US" dirty="0" smtClean="0"/>
              <a:t>What is polarity?</a:t>
            </a:r>
          </a:p>
          <a:p>
            <a:r>
              <a:rPr lang="en-US" dirty="0" smtClean="0"/>
              <a:t>Where are the partial charges on a water molecule?</a:t>
            </a:r>
          </a:p>
          <a:p>
            <a:r>
              <a:rPr lang="en-US" dirty="0" smtClean="0"/>
              <a:t>How do water molecules arrange when with other water molecules?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255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0547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73731" name="Picture 4" descr="04_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608965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7938"/>
            <a:ext cx="2971800" cy="333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038600" y="17463"/>
            <a:ext cx="5105400" cy="896937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z="4000" dirty="0" smtClean="0">
                <a:cs typeface="+mj-cs"/>
              </a:rPr>
              <a:t>Hydrogen Bonds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57200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cs typeface="+mn-cs"/>
              </a:rPr>
              <a:t>Hydrogen Bonds </a:t>
            </a:r>
            <a:r>
              <a:rPr lang="en-US" dirty="0" smtClean="0">
                <a:cs typeface="+mn-cs"/>
              </a:rPr>
              <a:t>–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A hydrogen bond is the </a:t>
            </a:r>
            <a:r>
              <a:rPr lang="en-US" b="1" dirty="0" smtClean="0">
                <a:solidFill>
                  <a:schemeClr val="folHlink"/>
                </a:solidFill>
              </a:rPr>
              <a:t>force of attraction</a:t>
            </a:r>
            <a:r>
              <a:rPr lang="en-US" dirty="0" smtClean="0"/>
              <a:t> between a hydrogen molecule with a partial positive charge and another atom or molecule with a partial or </a:t>
            </a:r>
            <a:r>
              <a:rPr lang="en-US" b="1" dirty="0" smtClean="0">
                <a:solidFill>
                  <a:schemeClr val="folHlink"/>
                </a:solidFill>
              </a:rPr>
              <a:t>full negative charge.</a:t>
            </a:r>
            <a:endParaRPr lang="en-US" sz="2000" b="1" dirty="0" smtClean="0">
              <a:solidFill>
                <a:schemeClr val="folHlink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endParaRPr lang="en-US" b="1" dirty="0" smtClean="0">
              <a:solidFill>
                <a:schemeClr val="folHlink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Weak attraction between the partially negative oxygen and partially positive hydrogen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This is gives water some VERY IMPORTANT qualities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pic>
        <p:nvPicPr>
          <p:cNvPr id="74755" name="Picture 4" descr="H bonding of wa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418013"/>
            <a:ext cx="3252788" cy="243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" descr="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648200"/>
            <a:ext cx="17446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4572000" y="1066800"/>
            <a:ext cx="31242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3352800" y="2209800"/>
            <a:ext cx="3505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animBg="1"/>
      <p:bldP spid="4813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Ionic, Covalent and HYDROGEN Bonds</a:t>
            </a:r>
          </a:p>
          <a:p>
            <a:r>
              <a:rPr lang="en-US" dirty="0">
                <a:hlinkClick r:id="rId2"/>
              </a:rPr>
              <a:t>http://www.yellowtang.org/animations/bond_types.swf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449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(add to </a:t>
            </a:r>
            <a:r>
              <a:rPr lang="en-US" dirty="0" err="1" smtClean="0"/>
              <a:t>pg</a:t>
            </a:r>
            <a:r>
              <a:rPr lang="en-US" dirty="0" smtClean="0"/>
              <a:t> 38 #1-4)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are going to need to READ parts of the section 2.2 to get the needed information to answer the questions.</a:t>
            </a:r>
          </a:p>
          <a:p>
            <a:endParaRPr lang="en-US" dirty="0"/>
          </a:p>
          <a:p>
            <a:r>
              <a:rPr lang="en-US" dirty="0" smtClean="0"/>
              <a:t>Page 44</a:t>
            </a:r>
          </a:p>
          <a:p>
            <a:r>
              <a:rPr lang="en-US" dirty="0" smtClean="0"/>
              <a:t>#1a,1b, 2 all and 3 all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721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7848600" cy="6324600"/>
          </a:xfrm>
        </p:spPr>
        <p:txBody>
          <a:bodyPr/>
          <a:lstStyle/>
          <a:p>
            <a:pPr>
              <a:defRPr/>
            </a:pPr>
            <a:r>
              <a:rPr lang="en-US" sz="2000" dirty="0" smtClean="0"/>
              <a:t>Surface tension</a:t>
            </a:r>
          </a:p>
          <a:p>
            <a:pPr>
              <a:defRPr/>
            </a:pPr>
            <a:r>
              <a:rPr lang="en-US" sz="2000" dirty="0" smtClean="0">
                <a:hlinkClick r:id="rId2"/>
              </a:rPr>
              <a:t>http://www.youtube.com/watch?v=u5AxlJSiEEs</a:t>
            </a:r>
            <a:endParaRPr lang="en-US" sz="2000" dirty="0" smtClean="0"/>
          </a:p>
          <a:p>
            <a:pPr>
              <a:defRPr/>
            </a:pPr>
            <a:r>
              <a:rPr lang="en-US" sz="2000" dirty="0" smtClean="0"/>
              <a:t>Bill Nye – Surface tension</a:t>
            </a:r>
          </a:p>
          <a:p>
            <a:pPr>
              <a:defRPr/>
            </a:pPr>
            <a:r>
              <a:rPr lang="en-US" sz="2000" b="1" dirty="0" smtClean="0">
                <a:hlinkClick r:id="rId3"/>
              </a:rPr>
              <a:t>http://www.youtube.com/watch?feature=endscreen&amp;NR=1&amp;v=Hm52rkh68JA</a:t>
            </a:r>
            <a:endParaRPr lang="en-US" sz="2000" b="1" dirty="0" smtClean="0"/>
          </a:p>
          <a:p>
            <a:pPr>
              <a:defRPr/>
            </a:pPr>
            <a:endParaRPr lang="en-US" sz="2000" b="1" dirty="0" smtClean="0"/>
          </a:p>
          <a:p>
            <a:pPr>
              <a:defRPr/>
            </a:pPr>
            <a:r>
              <a:rPr lang="en-US" sz="2000" b="1" dirty="0"/>
              <a:t>Launchpad: Cohesion and Adhesion On-Board the International Space Station </a:t>
            </a:r>
            <a:endParaRPr lang="en-US" sz="2000" b="1" dirty="0" smtClean="0"/>
          </a:p>
          <a:p>
            <a:pPr>
              <a:defRPr/>
            </a:pPr>
            <a:r>
              <a:rPr lang="en-US" sz="2000" b="1" dirty="0">
                <a:hlinkClick r:id="rId4"/>
              </a:rPr>
              <a:t>http://www.youtube.com/watch?v=oAY3yISf-</a:t>
            </a:r>
            <a:r>
              <a:rPr lang="en-US" sz="2000" b="1" dirty="0" smtClean="0">
                <a:hlinkClick r:id="rId4"/>
              </a:rPr>
              <a:t>24</a:t>
            </a:r>
            <a:endParaRPr lang="en-US" sz="2000" b="1" dirty="0" smtClean="0"/>
          </a:p>
          <a:p>
            <a:pPr>
              <a:defRPr/>
            </a:pPr>
            <a:r>
              <a:rPr lang="en-US" sz="2000" b="1" dirty="0"/>
              <a:t>NASA: Amazing Experiments with Water in Zero Gravity </a:t>
            </a:r>
          </a:p>
          <a:p>
            <a:pPr>
              <a:defRPr/>
            </a:pPr>
            <a:r>
              <a:rPr lang="en-US" sz="2000" b="1" dirty="0">
                <a:hlinkClick r:id="rId5"/>
              </a:rPr>
              <a:t>http://www.youtube.com/watch?v=</a:t>
            </a:r>
            <a:r>
              <a:rPr lang="en-US" sz="2000" b="1" dirty="0" smtClean="0">
                <a:hlinkClick r:id="rId5"/>
              </a:rPr>
              <a:t>ntQ7qGilqZE</a:t>
            </a:r>
            <a:endParaRPr lang="en-US" sz="2000" b="1" dirty="0" smtClean="0"/>
          </a:p>
          <a:p>
            <a:pPr>
              <a:defRPr/>
            </a:pPr>
            <a:endParaRPr lang="en-US" sz="2000" b="1" dirty="0" smtClean="0"/>
          </a:p>
          <a:p>
            <a:pPr>
              <a:defRPr/>
            </a:pPr>
            <a:r>
              <a:rPr lang="en-US" sz="2000" b="1" dirty="0"/>
              <a:t>Popping Water Balloons in Zero Gravity </a:t>
            </a:r>
          </a:p>
          <a:p>
            <a:pPr>
              <a:defRPr/>
            </a:pPr>
            <a:r>
              <a:rPr lang="en-US" sz="2000" b="1" dirty="0">
                <a:hlinkClick r:id="rId6"/>
              </a:rPr>
              <a:t>http://www.youtube.com/watch?v=</a:t>
            </a:r>
            <a:r>
              <a:rPr lang="en-US" sz="2000" b="1" dirty="0" smtClean="0">
                <a:hlinkClick r:id="rId6"/>
              </a:rPr>
              <a:t>3xWEN8O1oAs</a:t>
            </a:r>
            <a:endParaRPr lang="en-US" sz="2000" b="1" dirty="0" smtClean="0"/>
          </a:p>
          <a:p>
            <a:pPr>
              <a:defRPr/>
            </a:pPr>
            <a:r>
              <a:rPr lang="en-US" sz="2000" b="1" dirty="0"/>
              <a:t>Wringing Out A Towel In Space! </a:t>
            </a:r>
          </a:p>
          <a:p>
            <a:pPr>
              <a:defRPr/>
            </a:pPr>
            <a:r>
              <a:rPr lang="en-US" sz="2000" b="1" dirty="0">
                <a:hlinkClick r:id="rId7"/>
              </a:rPr>
              <a:t>http://www.youtube.com/watch?v=</a:t>
            </a:r>
            <a:r>
              <a:rPr lang="en-US" sz="2000" b="1" dirty="0" smtClean="0">
                <a:hlinkClick r:id="rId7"/>
              </a:rPr>
              <a:t>MsHASky85cI</a:t>
            </a:r>
            <a:endParaRPr lang="en-US" sz="2000" b="1" dirty="0" smtClean="0"/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en-US" sz="20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0"/>
            <a:ext cx="8229600" cy="11398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Cohesion vs. Adhesion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066800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Cohesion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defRPr/>
            </a:pPr>
            <a:r>
              <a:rPr lang="en-US" dirty="0" smtClean="0"/>
              <a:t>attractive force of similar substances</a:t>
            </a:r>
          </a:p>
          <a:p>
            <a:pPr lvl="2" eaLnBrk="1" hangingPunct="1">
              <a:defRPr/>
            </a:pPr>
            <a:r>
              <a:rPr lang="en-US" dirty="0" smtClean="0"/>
              <a:t>Ex: Water to water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Adhesion</a:t>
            </a:r>
            <a:r>
              <a:rPr lang="en-US" dirty="0" smtClean="0">
                <a:cs typeface="+mn-cs"/>
              </a:rPr>
              <a:t> –</a:t>
            </a:r>
          </a:p>
          <a:p>
            <a:pPr lvl="1" eaLnBrk="1" hangingPunct="1">
              <a:defRPr/>
            </a:pPr>
            <a:r>
              <a:rPr lang="en-US" dirty="0" smtClean="0"/>
              <a:t>Attractive force of different substances</a:t>
            </a:r>
          </a:p>
          <a:p>
            <a:pPr lvl="2" eaLnBrk="1" hangingPunct="1">
              <a:defRPr/>
            </a:pPr>
            <a:r>
              <a:rPr lang="en-US" dirty="0" smtClean="0"/>
              <a:t>Ex: Water to glass</a:t>
            </a: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8" y="1219200"/>
            <a:ext cx="2043112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468938"/>
            <a:ext cx="1847850" cy="138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267325"/>
            <a:ext cx="2381250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9/25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Draw two water molecules hydrogen bonding.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Finish describing properties of water</a:t>
            </a:r>
          </a:p>
          <a:p>
            <a:pPr lvl="1"/>
            <a:r>
              <a:rPr lang="en-US" dirty="0" smtClean="0"/>
              <a:t>Discuss the lab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Tuesday:  Quiz</a:t>
            </a:r>
            <a:endParaRPr lang="en-US" dirty="0"/>
          </a:p>
          <a:p>
            <a:pPr lvl="1"/>
            <a:r>
              <a:rPr lang="en-US" dirty="0" smtClean="0"/>
              <a:t>Tomorrow:  Surface Tension Lab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591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What is capillary action?</a:t>
            </a:r>
          </a:p>
        </p:txBody>
      </p:sp>
      <p:sp>
        <p:nvSpPr>
          <p:cNvPr id="911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762000"/>
            <a:ext cx="46482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Why does this happen?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Adhesion and 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cohesion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What is a meniscus?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U shape </a:t>
            </a:r>
          </a:p>
        </p:txBody>
      </p:sp>
      <p:pic>
        <p:nvPicPr>
          <p:cNvPr id="79875" name="Picture 2" descr="E:\LESSON OVRVW batch 3\art\BIO10NAE_01_02_03_005_LRIM_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219200"/>
            <a:ext cx="485775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4411663"/>
            <a:ext cx="32512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394200"/>
            <a:ext cx="330200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276600" y="92075"/>
            <a:ext cx="5794375" cy="5937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z="2800" smtClean="0">
                <a:cs typeface="+mj-cs"/>
              </a:rPr>
              <a:t>Important Qualities of Water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533400"/>
            <a:ext cx="8007350" cy="4191000"/>
          </a:xfrm>
        </p:spPr>
        <p:txBody>
          <a:bodyPr/>
          <a:lstStyle/>
          <a:p>
            <a:pPr marL="342900" lvl="1" indent="-342900" eaLnBrk="1" hangingPunct="1">
              <a:buClr>
                <a:schemeClr val="hlink"/>
              </a:buClr>
              <a:defRPr/>
            </a:pPr>
            <a:r>
              <a:rPr lang="en-US" b="1" dirty="0" smtClean="0"/>
              <a:t>Surface Tension:</a:t>
            </a:r>
          </a:p>
          <a:p>
            <a:pPr lvl="2" eaLnBrk="1" hangingPunct="1">
              <a:defRPr/>
            </a:pPr>
            <a:r>
              <a:rPr lang="en-US" dirty="0" smtClean="0"/>
              <a:t>Created by </a:t>
            </a:r>
            <a:r>
              <a:rPr lang="en-US" b="1" dirty="0" smtClean="0">
                <a:solidFill>
                  <a:schemeClr val="folHlink"/>
                </a:solidFill>
              </a:rPr>
              <a:t>hydrogen bonds</a:t>
            </a:r>
            <a:r>
              <a:rPr lang="en-US" dirty="0" smtClean="0"/>
              <a:t> – the water is able to  </a:t>
            </a:r>
            <a:r>
              <a:rPr lang="en-US" dirty="0" smtClean="0">
                <a:solidFill>
                  <a:schemeClr val="folHlink"/>
                </a:solidFill>
              </a:rPr>
              <a:t>resists force of objects</a:t>
            </a:r>
            <a:r>
              <a:rPr lang="en-US" dirty="0" smtClean="0"/>
              <a:t> -- water </a:t>
            </a:r>
            <a:r>
              <a:rPr lang="ja-JP" altLang="en-US" dirty="0" smtClean="0">
                <a:latin typeface="Arial"/>
              </a:rPr>
              <a:t>“</a:t>
            </a:r>
            <a:r>
              <a:rPr lang="en-US" dirty="0" smtClean="0"/>
              <a:t>sticks</a:t>
            </a:r>
            <a:r>
              <a:rPr lang="ja-JP" altLang="en-US" dirty="0" smtClean="0">
                <a:latin typeface="Arial"/>
              </a:rPr>
              <a:t>”</a:t>
            </a:r>
            <a:r>
              <a:rPr lang="en-US" dirty="0" smtClean="0"/>
              <a:t> to itself</a:t>
            </a:r>
          </a:p>
          <a:p>
            <a:pPr marL="342900" lvl="1" indent="-342900" eaLnBrk="1" hangingPunct="1">
              <a:buClr>
                <a:schemeClr val="hlink"/>
              </a:buClr>
              <a:defRPr/>
            </a:pPr>
            <a:r>
              <a:rPr lang="en-US" dirty="0" smtClean="0"/>
              <a:t>Which is more dense, water or paper clip?</a:t>
            </a:r>
          </a:p>
          <a:p>
            <a:pPr lvl="2" eaLnBrk="1" hangingPunct="1">
              <a:defRPr/>
            </a:pPr>
            <a:r>
              <a:rPr lang="en-US" dirty="0" smtClean="0"/>
              <a:t>Metal</a:t>
            </a:r>
          </a:p>
          <a:p>
            <a:pPr marL="342900" lvl="1" indent="-342900" eaLnBrk="1" hangingPunct="1">
              <a:buClr>
                <a:schemeClr val="hlink"/>
              </a:buClr>
              <a:defRPr/>
            </a:pPr>
            <a:r>
              <a:rPr lang="en-US" dirty="0" smtClean="0"/>
              <a:t>Floating paper clip?!?!  Why???</a:t>
            </a:r>
          </a:p>
          <a:p>
            <a:pPr lvl="2" eaLnBrk="1" hangingPunct="1">
              <a:defRPr/>
            </a:pPr>
            <a:r>
              <a:rPr lang="en-US" dirty="0" smtClean="0"/>
              <a:t>Paperclip floats b/c water is weakly bonded and those bonds are not breaking.</a:t>
            </a:r>
          </a:p>
          <a:p>
            <a:pPr marL="342900" lvl="1" indent="-342900" eaLnBrk="1" hangingPunct="1">
              <a:buClr>
                <a:schemeClr val="hlink"/>
              </a:buClr>
              <a:buFont typeface="Wingdings" charset="0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200400" y="1066800"/>
            <a:ext cx="2514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524000" y="1447800"/>
            <a:ext cx="3505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75" y="4495800"/>
            <a:ext cx="158432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057400"/>
            <a:ext cx="1193800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018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953000"/>
            <a:ext cx="2133600" cy="173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018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029200"/>
            <a:ext cx="19812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2953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52938"/>
            <a:ext cx="2590800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  <p:bldP spid="5018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04800"/>
            <a:ext cx="8007350" cy="5562600"/>
          </a:xfrm>
        </p:spPr>
        <p:txBody>
          <a:bodyPr/>
          <a:lstStyle/>
          <a:p>
            <a:r>
              <a:rPr lang="en-US" dirty="0" smtClean="0"/>
              <a:t>What does hydrophobic mean?</a:t>
            </a:r>
          </a:p>
          <a:p>
            <a:pPr lvl="1"/>
            <a:r>
              <a:rPr lang="en-US" dirty="0" smtClean="0"/>
              <a:t>“water” “afraid”</a:t>
            </a:r>
          </a:p>
          <a:p>
            <a:r>
              <a:rPr lang="en-US" dirty="0" smtClean="0"/>
              <a:t>Hydrophobic spray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://www.youtube.com/watch?v=</a:t>
            </a:r>
            <a:r>
              <a:rPr lang="en-US" dirty="0" smtClean="0">
                <a:hlinkClick r:id="rId2"/>
              </a:rPr>
              <a:t>DZrjXSsfxMQ</a:t>
            </a:r>
            <a:endParaRPr lang="en-US" dirty="0"/>
          </a:p>
          <a:p>
            <a:r>
              <a:rPr lang="en-US" dirty="0" smtClean="0"/>
              <a:t>Hydrophobic </a:t>
            </a:r>
            <a:r>
              <a:rPr lang="en-US" dirty="0" err="1" smtClean="0"/>
              <a:t>geko</a:t>
            </a:r>
            <a:endParaRPr lang="en-US" dirty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://www.youtube.com/watch?v=pimZMS-</a:t>
            </a:r>
            <a:r>
              <a:rPr lang="en-US" dirty="0" smtClean="0">
                <a:hlinkClick r:id="rId3"/>
              </a:rPr>
              <a:t>B4dQ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0739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(add this at the bottom of page 6)</a:t>
            </a:r>
          </a:p>
        </p:txBody>
      </p:sp>
      <p:sp>
        <p:nvSpPr>
          <p:cNvPr id="1136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cs typeface="+mn-cs"/>
              </a:rPr>
              <a:t>Heat Capacity / Temperature Moderation</a:t>
            </a:r>
          </a:p>
          <a:p>
            <a:pPr lvl="1" eaLnBrk="1" hangingPunct="1">
              <a:defRPr/>
            </a:pPr>
            <a:r>
              <a:rPr lang="en-US" b="1" dirty="0" smtClean="0">
                <a:cs typeface="+mn-cs"/>
              </a:rPr>
              <a:t>Water absorbs </a:t>
            </a:r>
            <a:r>
              <a:rPr lang="en-US" b="1" dirty="0" smtClean="0">
                <a:solidFill>
                  <a:srgbClr val="FFFF4A"/>
                </a:solidFill>
                <a:cs typeface="+mn-cs"/>
              </a:rPr>
              <a:t>large amount of energy before it heats or cools</a:t>
            </a:r>
            <a:endParaRPr lang="en-US" dirty="0" smtClean="0">
              <a:solidFill>
                <a:srgbClr val="FFFF4A"/>
              </a:solidFill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/>
              <a:t>Water has the ability to absorb a relatively large amount of energy as heat and the ability to cool surfaces through </a:t>
            </a:r>
            <a:r>
              <a:rPr lang="en-US" i="1" dirty="0" smtClean="0"/>
              <a:t>evaporation</a:t>
            </a:r>
            <a:r>
              <a:rPr lang="en-US" dirty="0" smtClean="0"/>
              <a:t>.</a:t>
            </a:r>
            <a:endParaRPr lang="en-US" sz="2000" b="1" dirty="0" smtClean="0"/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9-28 ATB</a:t>
            </a:r>
          </a:p>
        </p:txBody>
      </p:sp>
      <p:sp>
        <p:nvSpPr>
          <p:cNvPr id="1085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219200"/>
            <a:ext cx="4495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What creates surface tension?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Today:</a:t>
            </a:r>
          </a:p>
          <a:p>
            <a:pPr lvl="1" eaLnBrk="1" hangingPunct="1">
              <a:defRPr/>
            </a:pPr>
            <a:r>
              <a:rPr lang="en-US" dirty="0" smtClean="0"/>
              <a:t>Surface tension lab</a:t>
            </a:r>
          </a:p>
          <a:p>
            <a:pPr lvl="1" eaLnBrk="1" hangingPunct="1">
              <a:defRPr/>
            </a:pPr>
            <a:r>
              <a:rPr lang="en-US" dirty="0" smtClean="0"/>
              <a:t>Homework due</a:t>
            </a:r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Capillary tubing</a:t>
            </a:r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  <p:pic>
        <p:nvPicPr>
          <p:cNvPr id="81923" name="Picture 2" descr="E:\LESSON OVRVW batch 3\art\BIO10NAE_01_02_03_005_LRIM_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1066800"/>
            <a:ext cx="42005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Line 5"/>
          <p:cNvSpPr>
            <a:spLocks noChangeShapeType="1"/>
          </p:cNvSpPr>
          <p:nvPr/>
        </p:nvSpPr>
        <p:spPr bwMode="auto">
          <a:xfrm flipV="1">
            <a:off x="3352800" y="3352800"/>
            <a:ext cx="2895600" cy="1905000"/>
          </a:xfrm>
          <a:prstGeom prst="line">
            <a:avLst/>
          </a:prstGeom>
          <a:noFill/>
          <a:ln w="76200" cmpd="tri">
            <a:solidFill>
              <a:srgbClr val="FF99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454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454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25400"/>
            <a:ext cx="6502400" cy="481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454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14713"/>
            <a:ext cx="19050" cy="2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454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14713"/>
            <a:ext cx="19050" cy="2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4998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627438"/>
            <a:ext cx="47244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0"/>
            <a:ext cx="5181600" cy="11398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States of Matter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38200"/>
            <a:ext cx="8229600" cy="5638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What are the 3 states of matter?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Solid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Liquid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Gas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Which state has the most energy? The least?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Gas </a:t>
            </a:r>
            <a:r>
              <a:rPr lang="en-US" dirty="0" smtClean="0">
                <a:sym typeface="Wingdings" charset="0"/>
              </a:rPr>
              <a:t> Liquid  Solid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Which state occupies </a:t>
            </a:r>
            <a:br>
              <a:rPr lang="en-US" dirty="0" smtClean="0">
                <a:cs typeface="+mn-cs"/>
              </a:rPr>
            </a:br>
            <a:r>
              <a:rPr lang="en-US" dirty="0" smtClean="0">
                <a:cs typeface="+mn-cs"/>
              </a:rPr>
              <a:t>the most volume?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Which take shape of </a:t>
            </a:r>
            <a:br>
              <a:rPr lang="en-US" dirty="0" smtClean="0">
                <a:cs typeface="+mn-cs"/>
              </a:rPr>
            </a:br>
            <a:r>
              <a:rPr lang="en-US" dirty="0" smtClean="0">
                <a:cs typeface="+mn-cs"/>
              </a:rPr>
              <a:t>container?</a:t>
            </a:r>
          </a:p>
        </p:txBody>
      </p:sp>
      <p:pic>
        <p:nvPicPr>
          <p:cNvPr id="8806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3" y="3352800"/>
            <a:ext cx="4668837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5" descr="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8600"/>
            <a:ext cx="28194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Directions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Use page 34-37 in your book to fill out your note packet (up to the end of page 4)</a:t>
            </a:r>
          </a:p>
          <a:p>
            <a:pPr>
              <a:defRPr/>
            </a:pPr>
            <a:r>
              <a:rPr lang="en-US" dirty="0" smtClean="0"/>
              <a:t>This should be a review!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398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States of Water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219200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What is the most dense state of water?</a:t>
            </a:r>
          </a:p>
          <a:p>
            <a:pPr lvl="1" eaLnBrk="1" hangingPunct="1">
              <a:defRPr/>
            </a:pPr>
            <a:r>
              <a:rPr lang="en-US" dirty="0" smtClean="0"/>
              <a:t>Liquid water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Why is this important?</a:t>
            </a:r>
          </a:p>
          <a:p>
            <a:pPr lvl="1" eaLnBrk="1" hangingPunct="1">
              <a:defRPr/>
            </a:pPr>
            <a:r>
              <a:rPr lang="en-US" dirty="0" smtClean="0"/>
              <a:t>If ice was more dense lakes would</a:t>
            </a:r>
            <a:br>
              <a:rPr lang="en-US" dirty="0" smtClean="0"/>
            </a:br>
            <a:r>
              <a:rPr lang="en-US" dirty="0" smtClean="0"/>
              <a:t>freeze solid and </a:t>
            </a:r>
            <a:br>
              <a:rPr lang="en-US" dirty="0" smtClean="0"/>
            </a:br>
            <a:r>
              <a:rPr lang="en-US" dirty="0" smtClean="0"/>
              <a:t>nothing could survive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WHY does this happen?</a:t>
            </a:r>
          </a:p>
          <a:p>
            <a:pPr lvl="1" eaLnBrk="1" hangingPunct="1">
              <a:defRPr/>
            </a:pPr>
            <a:r>
              <a:rPr lang="en-US" dirty="0" smtClean="0"/>
              <a:t>Because as the ice freezes the </a:t>
            </a:r>
            <a:r>
              <a:rPr lang="en-US" b="1" dirty="0" smtClean="0">
                <a:solidFill>
                  <a:schemeClr val="folHlink"/>
                </a:solidFill>
              </a:rPr>
              <a:t>unstable</a:t>
            </a:r>
            <a:r>
              <a:rPr lang="en-US" dirty="0" smtClean="0"/>
              <a:t> hydrogen bonds begin to </a:t>
            </a:r>
            <a:r>
              <a:rPr lang="en-US" b="1" dirty="0" smtClean="0">
                <a:solidFill>
                  <a:schemeClr val="folHlink"/>
                </a:solidFill>
              </a:rPr>
              <a:t>stabilize</a:t>
            </a:r>
            <a:r>
              <a:rPr lang="en-US" dirty="0" smtClean="0"/>
              <a:t> and form a </a:t>
            </a:r>
            <a:r>
              <a:rPr lang="en-US" b="1" dirty="0" smtClean="0">
                <a:solidFill>
                  <a:schemeClr val="folHlink"/>
                </a:solidFill>
              </a:rPr>
              <a:t>regular structure</a:t>
            </a:r>
            <a:r>
              <a:rPr lang="en-US" dirty="0" smtClean="0"/>
              <a:t> (becomes less </a:t>
            </a:r>
            <a:r>
              <a:rPr lang="ja-JP" altLang="en-US" dirty="0" smtClean="0">
                <a:latin typeface="Arial"/>
              </a:rPr>
              <a:t>“</a:t>
            </a:r>
            <a:r>
              <a:rPr lang="en-US" dirty="0" smtClean="0"/>
              <a:t>packed</a:t>
            </a:r>
            <a:r>
              <a:rPr lang="ja-JP" altLang="en-US" dirty="0" smtClean="0">
                <a:latin typeface="Arial"/>
              </a:rPr>
              <a:t>”</a:t>
            </a:r>
            <a:r>
              <a:rPr lang="en-US" dirty="0" smtClean="0"/>
              <a:t>)</a:t>
            </a:r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432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5715000" y="4953000"/>
            <a:ext cx="1524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4800600" y="5334000"/>
            <a:ext cx="1524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685800" y="5791200"/>
            <a:ext cx="3048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542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685800"/>
            <a:ext cx="4191000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  <p:bldP spid="54278" grpId="0" animBg="1"/>
      <p:bldP spid="5427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064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92163" name="Picture 4" descr="04_05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518795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1" name="Picture 5" descr="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28600"/>
            <a:ext cx="50292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04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9/26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cohesion?  Adhesion?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Surface tension lab</a:t>
            </a:r>
          </a:p>
          <a:p>
            <a:pPr lvl="1"/>
            <a:r>
              <a:rPr lang="en-US" dirty="0" smtClean="0"/>
              <a:t>Get out your lab sheets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7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 Tension Lab - Directions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Stay with your lab group</a:t>
            </a:r>
          </a:p>
          <a:p>
            <a:pPr>
              <a:defRPr/>
            </a:pPr>
            <a:r>
              <a:rPr lang="en-US" dirty="0" smtClean="0"/>
              <a:t>Listen to the directions</a:t>
            </a:r>
          </a:p>
          <a:p>
            <a:pPr>
              <a:defRPr/>
            </a:pPr>
            <a:r>
              <a:rPr lang="en-US" dirty="0" smtClean="0"/>
              <a:t>Work on the lab questions as you complete that section of the lab</a:t>
            </a:r>
            <a:endParaRPr lang="en-US" dirty="0"/>
          </a:p>
        </p:txBody>
      </p:sp>
      <p:pic>
        <p:nvPicPr>
          <p:cNvPr id="6" name="Picture 5" descr="Screen Shot 2013-09-25 at 10.57.0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2600"/>
            <a:ext cx="914400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601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"/>
            <a:ext cx="6934200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9/29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substance you used in lab to disrupt surface tension?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Lockdown drill -- tomorrow</a:t>
            </a:r>
          </a:p>
          <a:p>
            <a:pPr lvl="1"/>
            <a:r>
              <a:rPr lang="en-US" dirty="0" smtClean="0"/>
              <a:t>Quiz tomorrow</a:t>
            </a:r>
          </a:p>
          <a:p>
            <a:pPr lvl="1"/>
            <a:r>
              <a:rPr lang="en-US" dirty="0" smtClean="0"/>
              <a:t>Review for the quiz</a:t>
            </a:r>
          </a:p>
          <a:p>
            <a:pPr lvl="1"/>
            <a:r>
              <a:rPr lang="en-US" dirty="0"/>
              <a:t>Go over the </a:t>
            </a:r>
            <a:r>
              <a:rPr lang="en-US" dirty="0" smtClean="0"/>
              <a:t>labs – Due Wednesday</a:t>
            </a:r>
            <a:endParaRPr lang="en-US" dirty="0"/>
          </a:p>
          <a:p>
            <a:pPr lvl="1"/>
            <a:r>
              <a:rPr lang="en-US" dirty="0" smtClean="0"/>
              <a:t>Rest of week…ENZYMES!</a:t>
            </a:r>
          </a:p>
          <a:p>
            <a:pPr lvl="1"/>
            <a:r>
              <a:rPr lang="en-US" dirty="0" smtClean="0"/>
              <a:t>Test Monday or Tuesday of next week (?)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368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44475"/>
            <a:ext cx="8991600" cy="8223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219200"/>
            <a:ext cx="6559550" cy="4191000"/>
          </a:xfrm>
        </p:spPr>
        <p:txBody>
          <a:bodyPr/>
          <a:lstStyle/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Redwoods</a:t>
            </a:r>
          </a:p>
          <a:p>
            <a:pPr lvl="1"/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C9LHjV48e9s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5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399" y="25401"/>
            <a:ext cx="4267200" cy="736600"/>
          </a:xfrm>
        </p:spPr>
        <p:txBody>
          <a:bodyPr/>
          <a:lstStyle/>
          <a:p>
            <a:r>
              <a:rPr lang="en-US" dirty="0" smtClean="0"/>
              <a:t>Quiz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00" y="914400"/>
            <a:ext cx="9118600" cy="59436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Describe an atom in as much detail as possible (what makes it up and where?)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many e- in the first energy level? The 2</a:t>
            </a:r>
            <a:r>
              <a:rPr lang="en-US" baseline="30000" dirty="0" smtClean="0"/>
              <a:t>nd</a:t>
            </a:r>
            <a:r>
              <a:rPr lang="en-US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If an atoms energy levels are filled, what does that typically mean?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An atom loses an e- and forms a bond.  What type would it be?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cohesion?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Vocab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3338" y="1371600"/>
            <a:ext cx="8007351" cy="4191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Biology –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Scientific Method –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Homeostasis –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Metabolism –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Evolution –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Adaptation -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Sexual Reproduction –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Asexual Reproduction -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845550" cy="6096000"/>
          </a:xfrm>
        </p:spPr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What is adhesion?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What do we call an atom with a charge?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If oxygen has 8 protons, how many e-?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When atoms share e-, what type of bond?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Water has an uneven charge across the molecule.  What is this called?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What is surface tension?  What creates it?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What is an isotope?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308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468" y="304800"/>
            <a:ext cx="9152467" cy="4191000"/>
          </a:xfrm>
        </p:spPr>
        <p:txBody>
          <a:bodyPr/>
          <a:lstStyle/>
          <a:p>
            <a:r>
              <a:rPr lang="en-US" dirty="0" smtClean="0"/>
              <a:t>Look at the graph. </a:t>
            </a:r>
          </a:p>
          <a:p>
            <a:r>
              <a:rPr lang="en-US" dirty="0" smtClean="0"/>
              <a:t> What is the affect of temperature on the enzyme action?</a:t>
            </a:r>
          </a:p>
          <a:p>
            <a:r>
              <a:rPr lang="en-US" dirty="0" smtClean="0"/>
              <a:t>What is the optimum temp for the enzyme?</a:t>
            </a:r>
            <a:endParaRPr lang="en-US" dirty="0"/>
          </a:p>
        </p:txBody>
      </p:sp>
      <p:pic>
        <p:nvPicPr>
          <p:cNvPr id="4" name="Picture 3" descr="Screen Shot 2013-09-26 at 8.49.2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69" y="3505200"/>
            <a:ext cx="9199069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91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Macintosh HD:Users:dhakim:Desktop:Screen Shot 2013-09-26 at 7.10.09 A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971800"/>
            <a:ext cx="8382000" cy="336359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</p:spTree>
    <p:extLst>
      <p:ext uri="{BB962C8B-B14F-4D97-AF65-F5344CB8AC3E}">
        <p14:creationId xmlns:p14="http://schemas.microsoft.com/office/powerpoint/2010/main" val="2425365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 how other water molecules would arrange themselves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Draw </a:t>
            </a:r>
            <a:r>
              <a:rPr lang="en-US" dirty="0"/>
              <a:t>how two more water molecules would arrange themselves.  Label the hydrogen bonds.</a:t>
            </a:r>
          </a:p>
          <a:p>
            <a:endParaRPr lang="en-US" dirty="0"/>
          </a:p>
        </p:txBody>
      </p:sp>
      <p:pic>
        <p:nvPicPr>
          <p:cNvPr id="4" name="Picture 3" descr="Macintosh HD:Users:dhakim:Desktop:Screen Shot 2013-09-26 at 8.27.12 A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581400"/>
            <a:ext cx="2590800" cy="2438401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</p:spTree>
    <p:extLst>
      <p:ext uri="{BB962C8B-B14F-4D97-AF65-F5344CB8AC3E}">
        <p14:creationId xmlns:p14="http://schemas.microsoft.com/office/powerpoint/2010/main" val="2941551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9/30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8007350" cy="5105400"/>
          </a:xfrm>
        </p:spPr>
        <p:txBody>
          <a:bodyPr/>
          <a:lstStyle/>
          <a:p>
            <a:r>
              <a:rPr lang="en-US" dirty="0" smtClean="0"/>
              <a:t>If an atom loses an electron it becomes an __________.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9</a:t>
            </a:r>
            <a:r>
              <a:rPr lang="en-US" baseline="30000" dirty="0" smtClean="0"/>
              <a:t>th</a:t>
            </a:r>
            <a:r>
              <a:rPr lang="en-US" dirty="0" smtClean="0"/>
              <a:t> period – QUIZ TOMORROW</a:t>
            </a:r>
          </a:p>
          <a:p>
            <a:pPr lvl="1"/>
            <a:r>
              <a:rPr lang="en-US" dirty="0" smtClean="0"/>
              <a:t>Surface tension lab – DUE TOMORROW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Discuss solutions / pH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Review worksheet – page 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402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385175" cy="1431925"/>
          </a:xfrm>
        </p:spPr>
        <p:txBody>
          <a:bodyPr/>
          <a:lstStyle/>
          <a:p>
            <a:r>
              <a:rPr lang="en-US" dirty="0" smtClean="0"/>
              <a:t>10/1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16950" cy="4648200"/>
          </a:xfrm>
        </p:spPr>
        <p:txBody>
          <a:bodyPr/>
          <a:lstStyle/>
          <a:p>
            <a:r>
              <a:rPr lang="en-US" dirty="0" smtClean="0"/>
              <a:t>The ability of water to resist temperature changes is called _________________.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Labs are due</a:t>
            </a:r>
          </a:p>
          <a:p>
            <a:pPr lvl="1"/>
            <a:r>
              <a:rPr lang="en-US" dirty="0" smtClean="0"/>
              <a:t>Go over the quiz</a:t>
            </a:r>
          </a:p>
          <a:p>
            <a:pPr lvl="1"/>
            <a:r>
              <a:rPr lang="en-US" dirty="0" smtClean="0"/>
              <a:t>Discuss solutions and pH</a:t>
            </a:r>
          </a:p>
          <a:p>
            <a:pPr lvl="1"/>
            <a:r>
              <a:rPr lang="en-US" dirty="0" smtClean="0"/>
              <a:t>Introduce activation energy and chemical reactions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414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385175" cy="1431925"/>
          </a:xfrm>
        </p:spPr>
        <p:txBody>
          <a:bodyPr/>
          <a:lstStyle/>
          <a:p>
            <a:r>
              <a:rPr lang="en-US" dirty="0" smtClean="0"/>
              <a:t>10/1 ATB  9</a:t>
            </a:r>
            <a:r>
              <a:rPr lang="en-US" baseline="30000" dirty="0" smtClean="0"/>
              <a:t>th</a:t>
            </a:r>
            <a:r>
              <a:rPr lang="en-US" dirty="0" smtClean="0"/>
              <a:t> period only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686800" cy="5410200"/>
          </a:xfrm>
        </p:spPr>
        <p:txBody>
          <a:bodyPr/>
          <a:lstStyle/>
          <a:p>
            <a:r>
              <a:rPr lang="en-US" dirty="0" smtClean="0"/>
              <a:t>The ability of water to resist temperature changes is called _________________.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Quiz – look over your notes</a:t>
            </a:r>
          </a:p>
          <a:p>
            <a:pPr lvl="1"/>
            <a:r>
              <a:rPr lang="en-US" dirty="0" smtClean="0"/>
              <a:t>Turn in your quiz when you are done</a:t>
            </a:r>
          </a:p>
          <a:p>
            <a:pPr lvl="1"/>
            <a:r>
              <a:rPr lang="en-US" dirty="0" smtClean="0"/>
              <a:t>Finish your surface tension lab and turn it in before you leave</a:t>
            </a:r>
          </a:p>
          <a:p>
            <a:pPr lvl="1"/>
            <a:r>
              <a:rPr lang="en-US" dirty="0" smtClean="0"/>
              <a:t>You must remain quiet while people are taking the quiz</a:t>
            </a:r>
          </a:p>
          <a:p>
            <a:pPr lvl="1"/>
            <a:r>
              <a:rPr lang="en-US" b="1" dirty="0" smtClean="0"/>
              <a:t>Before you leave </a:t>
            </a:r>
            <a:r>
              <a:rPr lang="en-US" b="1" dirty="0" smtClean="0">
                <a:sym typeface="Wingdings"/>
              </a:rPr>
              <a:t> Page 21 of the packet (last page) #1-8 and 9-13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567834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Solutions and Suspensions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dirty="0"/>
              <a:t>Describe solubility – </a:t>
            </a:r>
          </a:p>
          <a:p>
            <a:pPr lvl="1" eaLnBrk="1" hangingPunct="1">
              <a:defRPr/>
            </a:pPr>
            <a:r>
              <a:rPr lang="en-US" dirty="0"/>
              <a:t>How well something will dissolve in a liquid</a:t>
            </a:r>
          </a:p>
          <a:p>
            <a:pPr eaLnBrk="1" hangingPunct="1">
              <a:defRPr/>
            </a:pPr>
            <a:r>
              <a:rPr lang="en-US" u="sng" dirty="0"/>
              <a:t>Review</a:t>
            </a:r>
            <a:r>
              <a:rPr lang="en-US" dirty="0"/>
              <a:t>:  Water is polar or nonpolar?</a:t>
            </a:r>
          </a:p>
          <a:p>
            <a:pPr lvl="1" eaLnBrk="1" hangingPunct="1">
              <a:defRPr/>
            </a:pPr>
            <a:r>
              <a:rPr lang="en-US" dirty="0"/>
              <a:t>Water = polar</a:t>
            </a:r>
          </a:p>
          <a:p>
            <a:pPr lvl="1" eaLnBrk="1" hangingPunct="1">
              <a:defRPr/>
            </a:pPr>
            <a:r>
              <a:rPr lang="en-US" dirty="0"/>
              <a:t>This allows it to dissolve other polar / ionic substances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385175" cy="83026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229600" cy="5257800"/>
          </a:xfrm>
        </p:spPr>
        <p:txBody>
          <a:bodyPr/>
          <a:lstStyle/>
          <a:p>
            <a:pPr>
              <a:defRPr/>
            </a:pPr>
            <a:r>
              <a:rPr lang="en-US" u="sng" dirty="0" smtClean="0"/>
              <a:t>Solution</a:t>
            </a:r>
            <a:r>
              <a:rPr lang="en-US" dirty="0" smtClean="0"/>
              <a:t> – </a:t>
            </a:r>
          </a:p>
          <a:p>
            <a:pPr lvl="1">
              <a:defRPr/>
            </a:pPr>
            <a:r>
              <a:rPr lang="en-US" dirty="0" smtClean="0"/>
              <a:t>When all components of a mixture are evenly distributed</a:t>
            </a:r>
          </a:p>
          <a:p>
            <a:pPr>
              <a:defRPr/>
            </a:pPr>
            <a:r>
              <a:rPr lang="en-US" u="sng" dirty="0" smtClean="0"/>
              <a:t>Solute</a:t>
            </a:r>
            <a:r>
              <a:rPr lang="en-US" dirty="0" smtClean="0"/>
              <a:t> –</a:t>
            </a:r>
          </a:p>
          <a:p>
            <a:pPr lvl="1">
              <a:defRPr/>
            </a:pPr>
            <a:r>
              <a:rPr lang="en-US" dirty="0" smtClean="0"/>
              <a:t>Substance that is being dissolved in a solution</a:t>
            </a:r>
          </a:p>
          <a:p>
            <a:pPr>
              <a:defRPr/>
            </a:pPr>
            <a:r>
              <a:rPr lang="en-US" u="sng" dirty="0" smtClean="0"/>
              <a:t>Solvent</a:t>
            </a:r>
            <a:r>
              <a:rPr lang="en-US" dirty="0" smtClean="0"/>
              <a:t> –</a:t>
            </a:r>
          </a:p>
          <a:p>
            <a:pPr lvl="1">
              <a:defRPr/>
            </a:pPr>
            <a:r>
              <a:rPr lang="en-US" dirty="0" smtClean="0"/>
              <a:t>Substance in which the solute dissolves </a:t>
            </a:r>
          </a:p>
          <a:p>
            <a:pPr>
              <a:defRPr/>
            </a:pPr>
            <a:r>
              <a:rPr lang="en-US" dirty="0" smtClean="0"/>
              <a:t>A </a:t>
            </a:r>
            <a:r>
              <a:rPr lang="en-US" b="1" u="sng" dirty="0" smtClean="0"/>
              <a:t>solution</a:t>
            </a:r>
            <a:r>
              <a:rPr lang="en-US" dirty="0" smtClean="0"/>
              <a:t> consists of a </a:t>
            </a:r>
            <a:r>
              <a:rPr lang="en-US" b="1" u="sng" dirty="0" smtClean="0"/>
              <a:t>solute</a:t>
            </a:r>
            <a:r>
              <a:rPr lang="en-US" dirty="0" smtClean="0"/>
              <a:t> dissolved in a </a:t>
            </a:r>
            <a:r>
              <a:rPr lang="en-US" b="1" u="sng" dirty="0" smtClean="0"/>
              <a:t>solvent</a:t>
            </a:r>
            <a:r>
              <a:rPr lang="en-US" dirty="0" smtClean="0"/>
              <a:t>.</a:t>
            </a:r>
            <a:endParaRPr lang="en-US" sz="2400" b="1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 List (add the following terms)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8007350" cy="4191000"/>
          </a:xfrm>
        </p:spPr>
        <p:txBody>
          <a:bodyPr/>
          <a:lstStyle/>
          <a:p>
            <a:pPr marL="514350" indent="-514350">
              <a:buFont typeface="+mj-lt"/>
              <a:buAutoNum type="arabicPeriod" startAt="17"/>
            </a:pPr>
            <a:r>
              <a:rPr lang="en-US" dirty="0" smtClean="0"/>
              <a:t>Ionic bond</a:t>
            </a:r>
          </a:p>
          <a:p>
            <a:pPr marL="514350" indent="-514350">
              <a:buFont typeface="+mj-lt"/>
              <a:buAutoNum type="arabicPeriod" startAt="17"/>
            </a:pPr>
            <a:r>
              <a:rPr lang="en-US" dirty="0" smtClean="0"/>
              <a:t>Ion</a:t>
            </a:r>
          </a:p>
          <a:p>
            <a:pPr marL="514350" indent="-514350">
              <a:buFont typeface="+mj-lt"/>
              <a:buAutoNum type="arabicPeriod" startAt="17"/>
            </a:pPr>
            <a:r>
              <a:rPr lang="en-US" dirty="0" smtClean="0"/>
              <a:t>Covalent Bond</a:t>
            </a:r>
          </a:p>
          <a:p>
            <a:pPr marL="514350" indent="-514350">
              <a:buFont typeface="+mj-lt"/>
              <a:buAutoNum type="arabicPeriod" startAt="17"/>
            </a:pPr>
            <a:r>
              <a:rPr lang="en-US" dirty="0" smtClean="0"/>
              <a:t>Adhesion</a:t>
            </a:r>
          </a:p>
          <a:p>
            <a:pPr marL="514350" indent="-514350">
              <a:buFont typeface="+mj-lt"/>
              <a:buAutoNum type="arabicPeriod" startAt="17"/>
            </a:pPr>
            <a:r>
              <a:rPr lang="en-US" dirty="0" smtClean="0"/>
              <a:t>Cohesion</a:t>
            </a:r>
          </a:p>
          <a:p>
            <a:pPr marL="514350" indent="-514350">
              <a:buFont typeface="+mj-lt"/>
              <a:buAutoNum type="arabicPeriod" startAt="17"/>
            </a:pPr>
            <a:r>
              <a:rPr lang="en-US" dirty="0" smtClean="0"/>
              <a:t>Hydrogen bond</a:t>
            </a:r>
          </a:p>
          <a:p>
            <a:pPr marL="514350" indent="-514350">
              <a:buFont typeface="+mj-lt"/>
              <a:buAutoNum type="arabicPeriod" startAt="17"/>
            </a:pPr>
            <a:r>
              <a:rPr lang="en-US" dirty="0" smtClean="0"/>
              <a:t>Solution</a:t>
            </a:r>
          </a:p>
          <a:p>
            <a:pPr marL="514350" indent="-514350">
              <a:buFont typeface="+mj-lt"/>
              <a:buAutoNum type="arabicPeriod" startAt="17"/>
            </a:pPr>
            <a:r>
              <a:rPr lang="en-US" dirty="0" smtClean="0"/>
              <a:t>Solute </a:t>
            </a:r>
          </a:p>
          <a:p>
            <a:pPr marL="514350" indent="-514350">
              <a:buFont typeface="+mj-lt"/>
              <a:buAutoNum type="arabicPeriod" startAt="17"/>
            </a:pPr>
            <a:r>
              <a:rPr lang="en-US" dirty="0" smtClean="0"/>
              <a:t>Solvent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542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9/22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693150" cy="4648200"/>
          </a:xfrm>
        </p:spPr>
        <p:txBody>
          <a:bodyPr/>
          <a:lstStyle/>
          <a:p>
            <a:r>
              <a:rPr lang="en-US" dirty="0" smtClean="0"/>
              <a:t>Which type of bond transfers electrons?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/>
              <a:t>Period 1,3 and 9 – turn in your homework (pg38 #1-4)</a:t>
            </a:r>
          </a:p>
          <a:p>
            <a:pPr lvl="1"/>
            <a:r>
              <a:rPr lang="en-US" dirty="0"/>
              <a:t>Period 6 and 7 – turn in your home work (pg44 #1a1b, 2 all and 3 all.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Review chemistry notes</a:t>
            </a:r>
          </a:p>
          <a:p>
            <a:pPr lvl="1"/>
            <a:r>
              <a:rPr lang="en-US" dirty="0"/>
              <a:t>Discuss pH and the properties of water</a:t>
            </a:r>
          </a:p>
        </p:txBody>
      </p:sp>
    </p:spTree>
    <p:extLst>
      <p:ext uri="{BB962C8B-B14F-4D97-AF65-F5344CB8AC3E}">
        <p14:creationId xmlns:p14="http://schemas.microsoft.com/office/powerpoint/2010/main" val="179876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191000" y="0"/>
            <a:ext cx="4953000" cy="838200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z="4000" dirty="0" smtClean="0">
                <a:cs typeface="+mj-cs"/>
              </a:rPr>
              <a:t>Water Solubility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457200"/>
            <a:ext cx="8007350" cy="64008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Example</a:t>
            </a:r>
            <a:r>
              <a:rPr lang="en-US" dirty="0" smtClean="0">
                <a:cs typeface="+mn-cs"/>
              </a:rPr>
              <a:t>:  Salt (</a:t>
            </a:r>
            <a:r>
              <a:rPr lang="en-US" dirty="0" err="1" smtClean="0">
                <a:cs typeface="+mn-cs"/>
              </a:rPr>
              <a:t>NaCl</a:t>
            </a:r>
            <a:r>
              <a:rPr lang="en-US" dirty="0" smtClean="0">
                <a:cs typeface="+mn-cs"/>
              </a:rPr>
              <a:t>)</a:t>
            </a:r>
          </a:p>
          <a:p>
            <a:pPr lvl="1" eaLnBrk="1" hangingPunct="1">
              <a:defRPr/>
            </a:pPr>
            <a:r>
              <a:rPr lang="en-US" dirty="0" smtClean="0"/>
              <a:t>Charge of Na = </a:t>
            </a:r>
            <a:r>
              <a:rPr lang="en-US" b="1" dirty="0" smtClean="0">
                <a:solidFill>
                  <a:schemeClr val="folHlink"/>
                </a:solidFill>
              </a:rPr>
              <a:t>positive</a:t>
            </a:r>
          </a:p>
          <a:p>
            <a:pPr lvl="1" eaLnBrk="1" hangingPunct="1">
              <a:defRPr/>
            </a:pPr>
            <a:r>
              <a:rPr lang="en-US" dirty="0" smtClean="0"/>
              <a:t>Charge of </a:t>
            </a:r>
            <a:r>
              <a:rPr lang="en-US" dirty="0" err="1" smtClean="0"/>
              <a:t>Cl</a:t>
            </a:r>
            <a:r>
              <a:rPr lang="en-US" dirty="0" smtClean="0"/>
              <a:t> = </a:t>
            </a:r>
            <a:r>
              <a:rPr lang="en-US" b="1" dirty="0" smtClean="0">
                <a:solidFill>
                  <a:schemeClr val="folHlink"/>
                </a:solidFill>
              </a:rPr>
              <a:t>negative</a:t>
            </a:r>
          </a:p>
          <a:p>
            <a:pPr eaLnBrk="1" hangingPunct="1">
              <a:defRPr/>
            </a:pPr>
            <a:r>
              <a:rPr lang="en-US" sz="2800" dirty="0" smtClean="0">
                <a:cs typeface="+mn-cs"/>
              </a:rPr>
              <a:t>So the partially positive </a:t>
            </a:r>
            <a:r>
              <a:rPr lang="en-US" sz="2800" b="1" dirty="0" smtClean="0">
                <a:solidFill>
                  <a:schemeClr val="folHlink"/>
                </a:solidFill>
                <a:cs typeface="+mn-cs"/>
              </a:rPr>
              <a:t>hydrogen</a:t>
            </a:r>
            <a:r>
              <a:rPr lang="en-US" sz="2800" dirty="0" smtClean="0">
                <a:cs typeface="+mn-cs"/>
              </a:rPr>
              <a:t> associates with the </a:t>
            </a:r>
            <a:r>
              <a:rPr lang="en-US" sz="2800" b="1" u="sng" dirty="0" err="1" smtClean="0">
                <a:cs typeface="+mn-cs"/>
              </a:rPr>
              <a:t>Cl</a:t>
            </a:r>
            <a:r>
              <a:rPr lang="en-US" sz="2800" b="1" u="sng" dirty="0" smtClean="0">
                <a:cs typeface="+mn-cs"/>
              </a:rPr>
              <a:t>-</a:t>
            </a:r>
            <a:r>
              <a:rPr lang="en-US" sz="2800" dirty="0" smtClean="0">
                <a:cs typeface="+mn-cs"/>
              </a:rPr>
              <a:t> and the </a:t>
            </a:r>
            <a:r>
              <a:rPr lang="en-US" sz="2800" b="1" dirty="0" smtClean="0">
                <a:solidFill>
                  <a:schemeClr val="folHlink"/>
                </a:solidFill>
                <a:cs typeface="+mn-cs"/>
              </a:rPr>
              <a:t>partially negative</a:t>
            </a:r>
            <a:r>
              <a:rPr lang="en-US" sz="2800" dirty="0" smtClean="0">
                <a:cs typeface="+mn-cs"/>
              </a:rPr>
              <a:t> oxygen associates with the </a:t>
            </a:r>
            <a:r>
              <a:rPr lang="en-US" sz="2800" b="1" dirty="0" smtClean="0">
                <a:solidFill>
                  <a:schemeClr val="folHlink"/>
                </a:solidFill>
                <a:cs typeface="+mn-cs"/>
              </a:rPr>
              <a:t>Na+</a:t>
            </a:r>
          </a:p>
          <a:p>
            <a:pPr eaLnBrk="1" hangingPunct="1">
              <a:defRPr/>
            </a:pPr>
            <a:r>
              <a:rPr lang="en-US" sz="1700" dirty="0" smtClean="0">
                <a:cs typeface="+mn-cs"/>
                <a:hlinkClick r:id="rId3"/>
              </a:rPr>
              <a:t>http://www.youtube.com/watch?v=gN9euz9jzwc&amp;feature=related</a:t>
            </a:r>
            <a:endParaRPr lang="en-US" sz="1700" dirty="0" smtClean="0">
              <a:cs typeface="+mn-cs"/>
            </a:endParaRPr>
          </a:p>
          <a:p>
            <a:pPr lvl="1" eaLnBrk="1" hangingPunct="1">
              <a:defRPr/>
            </a:pPr>
            <a:endParaRPr lang="en-US" sz="1500" dirty="0" smtClean="0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124200"/>
            <a:ext cx="1981200" cy="208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3657600" y="1143000"/>
            <a:ext cx="15240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3505200" y="1676400"/>
            <a:ext cx="15240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4572000" y="2209800"/>
            <a:ext cx="17526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3810000" y="2590800"/>
            <a:ext cx="3124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3886200" y="3048000"/>
            <a:ext cx="7620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2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nimBg="1"/>
      <p:bldP spid="56326" grpId="0" animBg="1"/>
      <p:bldP spid="56327" grpId="0" animBg="1"/>
      <p:bldP spid="56328" grpId="0" animBg="1"/>
      <p:bldP spid="5632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38200"/>
            <a:ext cx="34036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71600"/>
            <a:ext cx="34036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7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642937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467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Suspension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u="sng" dirty="0" smtClean="0"/>
              <a:t>Suspension</a:t>
            </a:r>
            <a:r>
              <a:rPr lang="en-US" dirty="0" smtClean="0"/>
              <a:t> – </a:t>
            </a:r>
          </a:p>
          <a:p>
            <a:pPr lvl="1">
              <a:defRPr/>
            </a:pPr>
            <a:r>
              <a:rPr lang="en-US" dirty="0" smtClean="0"/>
              <a:t>Mixture of water and non-dissolved material</a:t>
            </a:r>
          </a:p>
          <a:p>
            <a:pPr lvl="1">
              <a:defRPr/>
            </a:pPr>
            <a:r>
              <a:rPr lang="en-US" dirty="0" smtClean="0"/>
              <a:t>(sand in water)</a:t>
            </a:r>
          </a:p>
          <a:p>
            <a:pPr>
              <a:defRPr/>
            </a:pPr>
            <a:r>
              <a:rPr lang="en-US" dirty="0" smtClean="0"/>
              <a:t>(Colloid – won’t settle over time, milk, fog)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416414"/>
            <a:ext cx="7010400" cy="3441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919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12500" dirty="0" smtClean="0"/>
              <a:t>pH</a:t>
            </a:r>
            <a:endParaRPr lang="en-US" sz="125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3048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cs typeface="+mj-cs"/>
              </a:rPr>
              <a:t>What is pH?</a:t>
            </a:r>
          </a:p>
        </p:txBody>
      </p:sp>
      <p:sp>
        <p:nvSpPr>
          <p:cNvPr id="144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66800"/>
            <a:ext cx="6629400" cy="5334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Measure of how acidic / basic a solution is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Acid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a compound that forms </a:t>
            </a:r>
            <a:br>
              <a:rPr lang="en-US" dirty="0" smtClean="0">
                <a:cs typeface="+mn-cs"/>
              </a:rPr>
            </a:br>
            <a:r>
              <a:rPr lang="en-US" dirty="0" smtClean="0">
                <a:cs typeface="+mn-cs"/>
              </a:rPr>
              <a:t>H+ ions in solution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Ex:  </a:t>
            </a:r>
            <a:r>
              <a:rPr lang="en-US" dirty="0" err="1" smtClean="0">
                <a:cs typeface="+mn-cs"/>
              </a:rPr>
              <a:t>HCl</a:t>
            </a:r>
            <a:endParaRPr lang="en-US" dirty="0" smtClean="0">
              <a:cs typeface="+mn-cs"/>
            </a:endParaRP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Base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a compound that produces hydroxide (OH-) in a solution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Ex:  </a:t>
            </a:r>
            <a:r>
              <a:rPr lang="en-US" dirty="0" err="1" smtClean="0">
                <a:cs typeface="+mn-cs"/>
              </a:rPr>
              <a:t>NaOH</a:t>
            </a:r>
            <a:endParaRPr lang="en-US" dirty="0" smtClean="0">
              <a:cs typeface="+mn-cs"/>
            </a:endParaRPr>
          </a:p>
        </p:txBody>
      </p:sp>
      <p:pic>
        <p:nvPicPr>
          <p:cNvPr id="144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1981200"/>
            <a:ext cx="322897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5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6096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4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41338"/>
            <a:ext cx="7620000" cy="631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04451" name="Picture 4" descr="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3973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32766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Buffer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Normal pH in human cells is 6.5-7.5</a:t>
            </a:r>
          </a:p>
          <a:p>
            <a:pPr>
              <a:defRPr/>
            </a:pPr>
            <a:r>
              <a:rPr lang="en-US" dirty="0" smtClean="0"/>
              <a:t>Lower or higher can affect the function of the cells (homeostasis)</a:t>
            </a:r>
          </a:p>
          <a:p>
            <a:pPr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u="sng" dirty="0" smtClean="0"/>
              <a:t>What is a buffer?</a:t>
            </a:r>
            <a:r>
              <a:rPr lang="en-US" dirty="0" smtClean="0"/>
              <a:t> </a:t>
            </a:r>
            <a:endParaRPr lang="en-US" dirty="0"/>
          </a:p>
          <a:p>
            <a:pPr lvl="1" eaLnBrk="1" hangingPunct="1">
              <a:defRPr/>
            </a:pPr>
            <a:r>
              <a:rPr lang="en-US" dirty="0" smtClean="0"/>
              <a:t>These are </a:t>
            </a:r>
            <a:r>
              <a:rPr lang="en-US" dirty="0" smtClean="0">
                <a:solidFill>
                  <a:srgbClr val="FFFF00"/>
                </a:solidFill>
              </a:rPr>
              <a:t>weak acids or bases </a:t>
            </a:r>
            <a:r>
              <a:rPr lang="en-US" dirty="0" smtClean="0"/>
              <a:t>that prevent sharp, sudden changes in pH</a:t>
            </a:r>
            <a:endParaRPr lang="en-US" dirty="0"/>
          </a:p>
          <a:p>
            <a:pPr lvl="1">
              <a:defRPr/>
            </a:pPr>
            <a:r>
              <a:rPr lang="en-US" dirty="0">
                <a:effectLst/>
              </a:rPr>
              <a:t>Blood has a pH of 7.4 – sudden changes are prevented </a:t>
            </a:r>
            <a:r>
              <a:rPr lang="en-US" dirty="0" smtClean="0">
                <a:effectLst/>
              </a:rPr>
              <a:t>by buffers</a:t>
            </a:r>
            <a:r>
              <a:rPr lang="en-US" dirty="0">
                <a:effectLst/>
              </a:rPr>
              <a:t>, bicarbonate and phosphate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31067" y="6858000"/>
            <a:ext cx="1846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Buffer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E:\LESSON OVRVW batch 3\art\BIO10NAE_01_02_03_005_LRIM_0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3400"/>
            <a:ext cx="9144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687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" y="0"/>
            <a:ext cx="9144000" cy="8985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Chemistry of Life – Pre-Quiz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839200" cy="5334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What three particles make up an atom?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What is the charge of an electron?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Ionic bonds share electrons. </a:t>
            </a:r>
            <a:r>
              <a:rPr lang="en-US" dirty="0"/>
              <a:t> </a:t>
            </a:r>
            <a:r>
              <a:rPr lang="en-US" dirty="0" smtClean="0"/>
              <a:t>T or F?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What is mass the measure of?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What is weight the measure of?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9000" dirty="0" smtClean="0"/>
              <a:t>Chemical Reactions and Enzymes</a:t>
            </a:r>
            <a:endParaRPr lang="en-US" sz="9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0"/>
            <a:ext cx="8385175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b="0" smtClean="0">
                <a:solidFill>
                  <a:schemeClr val="tx1"/>
                </a:solidFill>
                <a:latin typeface="Arial" charset="0"/>
                <a:cs typeface="Arial" charset="0"/>
              </a:rPr>
              <a:t>Chemical Reactions</a:t>
            </a:r>
          </a:p>
        </p:txBody>
      </p:sp>
      <p:sp>
        <p:nvSpPr>
          <p:cNvPr id="942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838200"/>
            <a:ext cx="838835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b="1" u="sng" dirty="0" smtClean="0">
                <a:cs typeface="Arial" charset="0"/>
              </a:rPr>
              <a:t>Chemical reaction </a:t>
            </a:r>
            <a:r>
              <a:rPr lang="en-US" sz="2800" b="1" dirty="0" smtClean="0">
                <a:cs typeface="Arial" charset="0"/>
              </a:rPr>
              <a:t>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cs typeface="Arial" charset="0"/>
              </a:rPr>
              <a:t>process that changes one set of chemicals into another (by changing the chemical bonds that join atoms in compounds)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cs typeface="Arial" charset="0"/>
              </a:rPr>
              <a:t>(Mass and energy are conserved)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Arial" charset="0"/>
              </a:rPr>
              <a:t>Reactants</a:t>
            </a:r>
            <a:r>
              <a:rPr lang="en-US" sz="2800" dirty="0" smtClean="0">
                <a:cs typeface="Arial" charset="0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cs typeface="Arial" charset="0"/>
              </a:rPr>
              <a:t>elements or compounds that enter into a chemical reaction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Arial" charset="0"/>
              </a:rPr>
              <a:t>Products</a:t>
            </a:r>
            <a:r>
              <a:rPr lang="en-US" sz="2800" dirty="0" smtClean="0">
                <a:cs typeface="Arial" charset="0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cs typeface="Arial" charset="0"/>
              </a:rPr>
              <a:t>elements or compounds produced by a chemical reaction</a:t>
            </a:r>
            <a:endParaRPr lang="en-US" sz="2400" dirty="0" smtClean="0"/>
          </a:p>
        </p:txBody>
      </p:sp>
      <p:pic>
        <p:nvPicPr>
          <p:cNvPr id="108547" name="Picture 5" descr="phosy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805363"/>
            <a:ext cx="4800600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5638800" y="4800600"/>
            <a:ext cx="1905000" cy="2057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2743200" y="4800600"/>
            <a:ext cx="2895600" cy="2057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4" grpId="0" animBg="1"/>
      <p:bldP spid="94215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Example</a:t>
            </a:r>
          </a:p>
        </p:txBody>
      </p:sp>
      <p:sp>
        <p:nvSpPr>
          <p:cNvPr id="952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219200"/>
            <a:ext cx="8007350" cy="4191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Important chemical reaction in your lungs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CO2 + H2O </a:t>
            </a:r>
            <a:r>
              <a:rPr lang="en-US" smtClean="0">
                <a:cs typeface="+mn-cs"/>
                <a:sym typeface="Wingdings" charset="0"/>
              </a:rPr>
              <a:t> H2CO3 (carbonic acid)</a:t>
            </a:r>
          </a:p>
          <a:p>
            <a:pPr eaLnBrk="1" hangingPunct="1">
              <a:defRPr/>
            </a:pPr>
            <a:r>
              <a:rPr lang="en-US" smtClean="0">
                <a:cs typeface="+mn-cs"/>
                <a:sym typeface="Wingdings" charset="0"/>
              </a:rPr>
              <a:t>Reaction is reversed in lungs and you exhale CO2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09571" name="Picture 2" descr="E:\LESSON OVRVW batch 3\art\BIO10NAE_01_02_05_005_LRIM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9144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what range are acids found on the pH scale?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chemical reactions</a:t>
            </a:r>
          </a:p>
          <a:p>
            <a:pPr lvl="1"/>
            <a:r>
              <a:rPr lang="en-US" dirty="0" smtClean="0"/>
              <a:t>Discuss activation energy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951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pH?</a:t>
            </a:r>
          </a:p>
          <a:p>
            <a:r>
              <a:rPr lang="en-US" dirty="0" smtClean="0"/>
              <a:t>What are the products of the reaction?</a:t>
            </a:r>
          </a:p>
          <a:p>
            <a:r>
              <a:rPr lang="en-US" dirty="0" smtClean="0"/>
              <a:t>What are the reactants in a reaction?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871838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Conservation of Mass</a:t>
            </a:r>
          </a:p>
        </p:txBody>
      </p:sp>
      <p:sp>
        <p:nvSpPr>
          <p:cNvPr id="1228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Basically says…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The same amount of stuff that goes into the equation or the reactants….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….must come out of the reaction, as products</a:t>
            </a:r>
          </a:p>
          <a:p>
            <a:pPr eaLnBrk="1" hangingPunct="1">
              <a:buFont typeface="Wingdings" charset="0"/>
              <a:buNone/>
              <a:defRPr/>
            </a:pPr>
            <a:endParaRPr lang="en-US" dirty="0" smtClean="0">
              <a:cs typeface="+mn-cs"/>
            </a:endParaRPr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 flipV="1">
            <a:off x="1295400" y="4191000"/>
            <a:ext cx="1905000" cy="533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4724400" y="3124200"/>
            <a:ext cx="1828800" cy="457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 animBg="1"/>
      <p:bldP spid="122885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Bill Nye The Science Guy on Chemical Reactions (Clip)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>
                <a:hlinkClick r:id="rId2"/>
              </a:rPr>
              <a:t>http://www.youtube.com/watch?v=66kuhJkQCVM</a:t>
            </a:r>
            <a:endParaRPr lang="en-US" dirty="0" smtClean="0"/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>
                <a:hlinkClick r:id="rId3"/>
              </a:rPr>
              <a:t>Full episode</a:t>
            </a:r>
          </a:p>
          <a:p>
            <a:pPr>
              <a:defRPr/>
            </a:pP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://www.youtube.com/watch?v=</a:t>
            </a:r>
            <a:r>
              <a:rPr lang="en-US" dirty="0" smtClean="0">
                <a:hlinkClick r:id="rId3"/>
              </a:rPr>
              <a:t>Rtcf6Pjahec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What makes something be </a:t>
            </a:r>
            <a:r>
              <a:rPr lang="ja-JP" altLang="en-US" smtClean="0">
                <a:latin typeface="Arial"/>
                <a:cs typeface="+mj-cs"/>
              </a:rPr>
              <a:t>“</a:t>
            </a:r>
            <a:r>
              <a:rPr lang="en-US" smtClean="0">
                <a:cs typeface="+mj-cs"/>
              </a:rPr>
              <a:t>acidic</a:t>
            </a:r>
            <a:r>
              <a:rPr lang="ja-JP" altLang="en-US" smtClean="0">
                <a:latin typeface="Arial"/>
                <a:cs typeface="+mj-cs"/>
              </a:rPr>
              <a:t>”</a:t>
            </a:r>
            <a:r>
              <a:rPr lang="en-US" smtClean="0">
                <a:cs typeface="+mj-cs"/>
              </a:rPr>
              <a:t>?</a:t>
            </a:r>
          </a:p>
        </p:txBody>
      </p:sp>
      <p:sp>
        <p:nvSpPr>
          <p:cNvPr id="1280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Name a common acid</a:t>
            </a:r>
          </a:p>
          <a:p>
            <a:pPr lvl="1" eaLnBrk="1" hangingPunct="1">
              <a:defRPr/>
            </a:pPr>
            <a:r>
              <a:rPr lang="en-US" dirty="0" smtClean="0"/>
              <a:t>Hydrochloric acid – HCL (ionic bond)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The H+ in the solution make it be acidic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Basic substances have OH-, or hydroxide ions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cs typeface="+mj-cs"/>
              </a:rPr>
              <a:t>Reaction Examples</a:t>
            </a:r>
          </a:p>
        </p:txBody>
      </p:sp>
      <p:sp>
        <p:nvSpPr>
          <p:cNvPr id="133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685800"/>
            <a:ext cx="8839200" cy="6172200"/>
          </a:xfrm>
        </p:spPr>
        <p:txBody>
          <a:bodyPr/>
          <a:lstStyle/>
          <a:p>
            <a:pPr eaLnBrk="1" hangingPunct="1">
              <a:defRPr/>
            </a:pPr>
            <a:r>
              <a:rPr lang="ja-JP" altLang="en-US" b="1" dirty="0" smtClean="0">
                <a:latin typeface="Arial"/>
                <a:cs typeface="+mn-cs"/>
              </a:rPr>
              <a:t>“</a:t>
            </a:r>
            <a:r>
              <a:rPr lang="en-US" b="1" dirty="0" smtClean="0">
                <a:cs typeface="+mn-cs"/>
              </a:rPr>
              <a:t>Single Replacement Reaction</a:t>
            </a:r>
            <a:r>
              <a:rPr lang="ja-JP" altLang="en-US" b="1" dirty="0" smtClean="0">
                <a:latin typeface="Arial"/>
                <a:cs typeface="+mn-cs"/>
              </a:rPr>
              <a:t>”</a:t>
            </a:r>
            <a:endParaRPr lang="en-US" b="1" dirty="0" smtClean="0">
              <a:cs typeface="+mn-cs"/>
            </a:endParaRPr>
          </a:p>
          <a:p>
            <a:pPr eaLnBrk="1" hangingPunct="1">
              <a:defRPr/>
            </a:pPr>
            <a:r>
              <a:rPr lang="en-US" b="1" dirty="0" smtClean="0">
                <a:cs typeface="+mn-cs"/>
              </a:rPr>
              <a:t>CuCl</a:t>
            </a:r>
            <a:r>
              <a:rPr lang="en-US" b="1" baseline="-25000" dirty="0" smtClean="0">
                <a:cs typeface="+mn-cs"/>
              </a:rPr>
              <a:t>2</a:t>
            </a:r>
            <a:r>
              <a:rPr lang="en-US" b="1" dirty="0" smtClean="0">
                <a:cs typeface="+mn-cs"/>
              </a:rPr>
              <a:t> + 2 KOH </a:t>
            </a:r>
            <a:r>
              <a:rPr lang="en-US" b="1" dirty="0" smtClean="0">
                <a:cs typeface="+mn-cs"/>
                <a:sym typeface="Wingdings" charset="0"/>
              </a:rPr>
              <a:t> Cu(OH)</a:t>
            </a:r>
            <a:r>
              <a:rPr lang="en-US" b="1" baseline="-25000" dirty="0" smtClean="0">
                <a:cs typeface="+mn-cs"/>
                <a:sym typeface="Wingdings" charset="0"/>
              </a:rPr>
              <a:t>2</a:t>
            </a:r>
            <a:r>
              <a:rPr lang="en-US" b="1" dirty="0" smtClean="0">
                <a:cs typeface="+mn-cs"/>
                <a:sym typeface="Wingdings" charset="0"/>
              </a:rPr>
              <a:t> (s) + 2 KCI</a:t>
            </a:r>
            <a:r>
              <a:rPr lang="en-US" dirty="0" smtClean="0">
                <a:cs typeface="+mn-cs"/>
                <a:sym typeface="Wingdings" charset="0"/>
              </a:rPr>
              <a:t> (</a:t>
            </a:r>
            <a:r>
              <a:rPr lang="en-US" dirty="0" err="1" smtClean="0">
                <a:cs typeface="+mn-cs"/>
                <a:sym typeface="Wingdings" charset="0"/>
              </a:rPr>
              <a:t>aq</a:t>
            </a:r>
            <a:r>
              <a:rPr lang="en-US" dirty="0" smtClean="0">
                <a:cs typeface="+mn-cs"/>
                <a:sym typeface="Wingdings" charset="0"/>
              </a:rPr>
              <a:t>)</a:t>
            </a:r>
          </a:p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What are the reactants</a:t>
            </a:r>
            <a:r>
              <a:rPr lang="en-US" b="1" dirty="0" smtClean="0">
                <a:cs typeface="+mn-cs"/>
              </a:rPr>
              <a:t>?</a:t>
            </a:r>
          </a:p>
          <a:p>
            <a:pPr lvl="1" eaLnBrk="1" hangingPunct="1">
              <a:defRPr/>
            </a:pPr>
            <a:r>
              <a:rPr lang="en-US" b="1" dirty="0" smtClean="0"/>
              <a:t>Copper 2 chloride + Potassium hydroxide</a:t>
            </a:r>
          </a:p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What are the products</a:t>
            </a:r>
            <a:r>
              <a:rPr lang="en-US" b="1" dirty="0" smtClean="0">
                <a:cs typeface="+mn-cs"/>
              </a:rPr>
              <a:t>?</a:t>
            </a:r>
          </a:p>
          <a:p>
            <a:pPr lvl="1" eaLnBrk="1" hangingPunct="1">
              <a:defRPr/>
            </a:pPr>
            <a:r>
              <a:rPr lang="en-US" b="1" dirty="0" smtClean="0">
                <a:sym typeface="Wingdings" charset="0"/>
              </a:rPr>
              <a:t>Copper hydroxide + potassium chloride</a:t>
            </a:r>
            <a:endParaRPr lang="en-US" b="1" dirty="0" smtClean="0"/>
          </a:p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What forms</a:t>
            </a:r>
            <a:r>
              <a:rPr lang="en-US" b="1" dirty="0" smtClean="0">
                <a:cs typeface="+mn-cs"/>
              </a:rPr>
              <a:t>?</a:t>
            </a:r>
          </a:p>
          <a:p>
            <a:pPr lvl="1" eaLnBrk="1" hangingPunct="1">
              <a:defRPr/>
            </a:pPr>
            <a:r>
              <a:rPr lang="en-US" b="1" dirty="0" smtClean="0"/>
              <a:t>A precipitate (a solid)</a:t>
            </a:r>
          </a:p>
          <a:p>
            <a:pPr eaLnBrk="1" hangingPunct="1">
              <a:defRPr/>
            </a:pPr>
            <a:r>
              <a:rPr lang="en-US" b="1" dirty="0" smtClean="0">
                <a:cs typeface="+mn-cs"/>
              </a:rPr>
              <a:t>How do we know the mass didn’t change in the reaction?</a:t>
            </a:r>
          </a:p>
          <a:p>
            <a:pPr eaLnBrk="1" hangingPunct="1">
              <a:defRPr/>
            </a:pPr>
            <a:endParaRPr lang="en-US" b="1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4953000" y="4114800"/>
            <a:ext cx="2133600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6400800" y="4724400"/>
            <a:ext cx="2209800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3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 animBg="1"/>
      <p:bldP spid="133125" grpId="0" animBg="1"/>
    </p:bldLst>
  </p:timing>
</p:sld>
</file>

<file path=ppt/theme/theme1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29992</TotalTime>
  <Words>4891</Words>
  <Application>Microsoft Macintosh PowerPoint</Application>
  <PresentationFormat>On-screen Show (4:3)</PresentationFormat>
  <Paragraphs>860</Paragraphs>
  <Slides>163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163</vt:i4>
      </vt:variant>
    </vt:vector>
  </HeadingPairs>
  <TitlesOfParts>
    <vt:vector size="164" baseType="lpstr">
      <vt:lpstr>Glass Layers</vt:lpstr>
      <vt:lpstr>9/17</vt:lpstr>
      <vt:lpstr>Graph from quiz</vt:lpstr>
      <vt:lpstr>9/18 ATB</vt:lpstr>
      <vt:lpstr>9/19 ATB</vt:lpstr>
      <vt:lpstr>Assignment (add to pg 38 #1-4)</vt:lpstr>
      <vt:lpstr>Directions</vt:lpstr>
      <vt:lpstr>Vocab List</vt:lpstr>
      <vt:lpstr>9/22 ATB</vt:lpstr>
      <vt:lpstr>Chemistry of Life – Pre-Quiz</vt:lpstr>
      <vt:lpstr>PowerPoint Presentation</vt:lpstr>
      <vt:lpstr>The  Chemistry of Life Chapter 2</vt:lpstr>
      <vt:lpstr>PowerPoint Presentation</vt:lpstr>
      <vt:lpstr>What makes up an atom?</vt:lpstr>
      <vt:lpstr>PowerPoint Presentation</vt:lpstr>
      <vt:lpstr>Elements</vt:lpstr>
      <vt:lpstr>Isotopes</vt:lpstr>
      <vt:lpstr>PowerPoint Presentation</vt:lpstr>
      <vt:lpstr>Atomic Number and Mass Number</vt:lpstr>
      <vt:lpstr>Look at Figure 2-3 in the book: </vt:lpstr>
      <vt:lpstr>Isotopes of Carbon Figure 2-3 in the book</vt:lpstr>
      <vt:lpstr>Atomic Mass</vt:lpstr>
      <vt:lpstr>How many protons and neutrons?</vt:lpstr>
      <vt:lpstr>Another Example:  Helium Look at the diagrams below…what information do we have?</vt:lpstr>
      <vt:lpstr>Chemical Compound</vt:lpstr>
      <vt:lpstr>9/24 3rd </vt:lpstr>
      <vt:lpstr>Ionic Bonds</vt:lpstr>
      <vt:lpstr>Energy Levels Review</vt:lpstr>
      <vt:lpstr>PowerPoint Presentation</vt:lpstr>
      <vt:lpstr>Ionic Bond</vt:lpstr>
      <vt:lpstr>PowerPoint Presentation</vt:lpstr>
      <vt:lpstr>Bonds</vt:lpstr>
      <vt:lpstr>PowerPoint Presentation</vt:lpstr>
      <vt:lpstr>PowerPoint Presentation</vt:lpstr>
      <vt:lpstr>9/23 ATB</vt:lpstr>
      <vt:lpstr>Refresher</vt:lpstr>
      <vt:lpstr>Quick Talk Review</vt:lpstr>
      <vt:lpstr>Molecule</vt:lpstr>
      <vt:lpstr>Book Assignment, pg 38</vt:lpstr>
      <vt:lpstr>Energy Levels and Bonding</vt:lpstr>
      <vt:lpstr>Carbon Bonding</vt:lpstr>
      <vt:lpstr>Chemical Bonds</vt:lpstr>
      <vt:lpstr>PowerPoint Presentation</vt:lpstr>
      <vt:lpstr>Polarity</vt:lpstr>
      <vt:lpstr>PowerPoint Presentation</vt:lpstr>
      <vt:lpstr>9/24 ATB</vt:lpstr>
      <vt:lpstr>Review:</vt:lpstr>
      <vt:lpstr>PowerPoint Presentation</vt:lpstr>
      <vt:lpstr>Hydrogen Bonds</vt:lpstr>
      <vt:lpstr>PowerPoint Presentation</vt:lpstr>
      <vt:lpstr>PowerPoint Presentation</vt:lpstr>
      <vt:lpstr>Cohesion vs. Adhesion</vt:lpstr>
      <vt:lpstr>9/25 ATB</vt:lpstr>
      <vt:lpstr>What is capillary action?</vt:lpstr>
      <vt:lpstr>Important Qualities of Water</vt:lpstr>
      <vt:lpstr>PowerPoint Presentation</vt:lpstr>
      <vt:lpstr>(add this at the bottom of page 6)</vt:lpstr>
      <vt:lpstr>9-28 ATB</vt:lpstr>
      <vt:lpstr>PowerPoint Presentation</vt:lpstr>
      <vt:lpstr>States of Matter</vt:lpstr>
      <vt:lpstr>States of Water</vt:lpstr>
      <vt:lpstr>PowerPoint Presentation</vt:lpstr>
      <vt:lpstr>PowerPoint Presentation</vt:lpstr>
      <vt:lpstr>9/26 ATB</vt:lpstr>
      <vt:lpstr>Surface Tension Lab - Directions</vt:lpstr>
      <vt:lpstr>PowerPoint Presentation</vt:lpstr>
      <vt:lpstr>PowerPoint Presentation</vt:lpstr>
      <vt:lpstr>9/29 ATB</vt:lpstr>
      <vt:lpstr>PowerPoint Presentation</vt:lpstr>
      <vt:lpstr>Quiz Review</vt:lpstr>
      <vt:lpstr>PowerPoint Presentation</vt:lpstr>
      <vt:lpstr>PowerPoint Presentation</vt:lpstr>
      <vt:lpstr>PowerPoint Presentation</vt:lpstr>
      <vt:lpstr>Draw how other water molecules would arrange themselves</vt:lpstr>
      <vt:lpstr>9/30 ATB</vt:lpstr>
      <vt:lpstr>10/1 ATB</vt:lpstr>
      <vt:lpstr>10/1 ATB  9th period only</vt:lpstr>
      <vt:lpstr>Solutions and Suspensions</vt:lpstr>
      <vt:lpstr>Solutions</vt:lpstr>
      <vt:lpstr>Vocab List (add the following terms)</vt:lpstr>
      <vt:lpstr>Water Solubility</vt:lpstr>
      <vt:lpstr>PowerPoint Presentation</vt:lpstr>
      <vt:lpstr>Suspension</vt:lpstr>
      <vt:lpstr>PowerPoint Presentation</vt:lpstr>
      <vt:lpstr>PowerPoint Presentation</vt:lpstr>
      <vt:lpstr>What is pH?</vt:lpstr>
      <vt:lpstr>PowerPoint Presentation</vt:lpstr>
      <vt:lpstr>PowerPoint Presentation</vt:lpstr>
      <vt:lpstr>Buffer</vt:lpstr>
      <vt:lpstr>Buffer</vt:lpstr>
      <vt:lpstr>PowerPoint Presentation</vt:lpstr>
      <vt:lpstr>PowerPoint Presentation</vt:lpstr>
      <vt:lpstr>Chemical Reactions</vt:lpstr>
      <vt:lpstr>Example</vt:lpstr>
      <vt:lpstr>10/2 ATB</vt:lpstr>
      <vt:lpstr>Review</vt:lpstr>
      <vt:lpstr>Conservation of Mass</vt:lpstr>
      <vt:lpstr>PowerPoint Presentation</vt:lpstr>
      <vt:lpstr>What makes something be “acidic”?</vt:lpstr>
      <vt:lpstr>Reaction Examples</vt:lpstr>
      <vt:lpstr>PowerPoint Presentation</vt:lpstr>
      <vt:lpstr>Hydrogen Balloon</vt:lpstr>
      <vt:lpstr>PowerPoint Presentation</vt:lpstr>
      <vt:lpstr>Another Reaction</vt:lpstr>
      <vt:lpstr>3rd</vt:lpstr>
      <vt:lpstr>Activation Energy</vt:lpstr>
      <vt:lpstr>PowerPoint Presentation</vt:lpstr>
      <vt:lpstr>PowerPoint Presentation</vt:lpstr>
      <vt:lpstr>PowerPoint Presentation</vt:lpstr>
      <vt:lpstr>Enzymes</vt:lpstr>
      <vt:lpstr>PowerPoint Presentation</vt:lpstr>
      <vt:lpstr>PowerPoint Presentation</vt:lpstr>
      <vt:lpstr>How enzymes work</vt:lpstr>
      <vt:lpstr>PowerPoint Presentation</vt:lpstr>
      <vt:lpstr>PowerPoint Presentation</vt:lpstr>
      <vt:lpstr>So what happens?</vt:lpstr>
      <vt:lpstr>PowerPoint Presentation</vt:lpstr>
      <vt:lpstr>Enzyme Activity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Enzyme Example - Salivary amylase</vt:lpstr>
      <vt:lpstr>Factors effecting enzyme activity</vt:lpstr>
      <vt:lpstr>PowerPoint Presentation</vt:lpstr>
      <vt:lpstr>PowerPoint Presentation</vt:lpstr>
      <vt:lpstr>PowerPoint Presentation</vt:lpstr>
      <vt:lpstr>Proteins – Enzymes - REVIEW</vt:lpstr>
      <vt:lpstr>Proteins - Enzymes</vt:lpstr>
      <vt:lpstr>Example:</vt:lpstr>
      <vt:lpstr>Vocab</vt:lpstr>
      <vt:lpstr>10/18 1st and 9th </vt:lpstr>
      <vt:lpstr>PowerPoint Presentation</vt:lpstr>
      <vt:lpstr>10/8 3rd </vt:lpstr>
      <vt:lpstr>10/7 </vt:lpstr>
      <vt:lpstr>10/8 </vt:lpstr>
      <vt:lpstr>Review Assignments</vt:lpstr>
      <vt:lpstr>10/9 </vt:lpstr>
      <vt:lpstr>10/9  </vt:lpstr>
      <vt:lpstr>10/10 3rd</vt:lpstr>
      <vt:lpstr>10/11 </vt:lpstr>
      <vt:lpstr>10/22</vt:lpstr>
      <vt:lpstr>Test Review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10/11 </vt:lpstr>
      <vt:lpstr>10/14 3rd</vt:lpstr>
      <vt:lpstr>Enzyme Function Lab</vt:lpstr>
      <vt:lpstr>PowerPoint Presentation</vt:lpstr>
      <vt:lpstr>PowerPoint Presentation</vt:lpstr>
      <vt:lpstr>Quiz Review #1</vt:lpstr>
      <vt:lpstr>4 Questions…</vt:lpstr>
      <vt:lpstr>On a separate piece of paper…</vt:lpstr>
      <vt:lpstr>PowerPoint Presentation</vt:lpstr>
      <vt:lpstr>PowerPoint Presentation</vt:lpstr>
      <vt:lpstr>PowerPoint Presentation</vt:lpstr>
      <vt:lpstr>PowerPoint Presentation</vt:lpstr>
      <vt:lpstr>Acids and Bases</vt:lpstr>
      <vt:lpstr>PowerPoint Presentation</vt:lpstr>
      <vt:lpstr>Water and Oil</vt:lpstr>
    </vt:vector>
  </TitlesOfParts>
  <Company>SASD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Composition of Matter - Ch 2</dc:title>
  <dc:creator>SASD</dc:creator>
  <cp:lastModifiedBy>SASD User</cp:lastModifiedBy>
  <cp:revision>407</cp:revision>
  <cp:lastPrinted>2014-09-30T11:17:59Z</cp:lastPrinted>
  <dcterms:created xsi:type="dcterms:W3CDTF">2010-09-08T18:09:13Z</dcterms:created>
  <dcterms:modified xsi:type="dcterms:W3CDTF">2014-10-02T16:10:45Z</dcterms:modified>
</cp:coreProperties>
</file>